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4" r:id="rId1"/>
  </p:sldMasterIdLst>
  <p:sldIdLst>
    <p:sldId id="258" r:id="rId2"/>
    <p:sldId id="278" r:id="rId3"/>
    <p:sldId id="279" r:id="rId4"/>
    <p:sldId id="281" r:id="rId5"/>
    <p:sldId id="282" r:id="rId6"/>
    <p:sldId id="283" r:id="rId7"/>
    <p:sldId id="306" r:id="rId8"/>
    <p:sldId id="286" r:id="rId9"/>
    <p:sldId id="307" r:id="rId10"/>
    <p:sldId id="308" r:id="rId11"/>
    <p:sldId id="309" r:id="rId12"/>
    <p:sldId id="284" r:id="rId13"/>
    <p:sldId id="297" r:id="rId14"/>
    <p:sldId id="287" r:id="rId15"/>
    <p:sldId id="288" r:id="rId16"/>
    <p:sldId id="289" r:id="rId17"/>
    <p:sldId id="310" r:id="rId18"/>
    <p:sldId id="291" r:id="rId19"/>
    <p:sldId id="296" r:id="rId20"/>
    <p:sldId id="311" r:id="rId21"/>
    <p:sldId id="312" r:id="rId22"/>
    <p:sldId id="294" r:id="rId23"/>
    <p:sldId id="295" r:id="rId24"/>
    <p:sldId id="292" r:id="rId25"/>
    <p:sldId id="285" r:id="rId26"/>
    <p:sldId id="293" r:id="rId27"/>
    <p:sldId id="313" r:id="rId28"/>
    <p:sldId id="314" r:id="rId29"/>
    <p:sldId id="301" r:id="rId30"/>
    <p:sldId id="315" r:id="rId31"/>
    <p:sldId id="299" r:id="rId32"/>
    <p:sldId id="300" r:id="rId33"/>
    <p:sldId id="302" r:id="rId34"/>
    <p:sldId id="303" r:id="rId35"/>
    <p:sldId id="304" r:id="rId36"/>
    <p:sldId id="317" r:id="rId37"/>
    <p:sldId id="318" r:id="rId38"/>
    <p:sldId id="319" r:id="rId39"/>
    <p:sldId id="320" r:id="rId40"/>
    <p:sldId id="321" r:id="rId41"/>
    <p:sldId id="316" r:id="rId42"/>
    <p:sldId id="305" r:id="rId43"/>
    <p:sldId id="322" r:id="rId44"/>
  </p:sldIdLst>
  <p:sldSz cx="12192000" cy="6858000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ambria Math" panose="02040503050406030204" pitchFamily="18" charset="0"/>
      <p:regular r:id="rId49"/>
    </p:embeddedFont>
    <p:embeddedFont>
      <p:font typeface="Montserrat" panose="00000500000000000000" pitchFamily="2" charset="-52"/>
      <p:regular r:id="rId50"/>
      <p:bold r:id="rId51"/>
      <p:italic r:id="rId52"/>
      <p:boldItalic r:id="rId5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5BB"/>
    <a:srgbClr val="0061AF"/>
    <a:srgbClr val="8F9092"/>
    <a:srgbClr val="DDDEDE"/>
    <a:srgbClr val="222A3F"/>
    <a:srgbClr val="00BB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70" d="100"/>
          <a:sy n="70" d="100"/>
        </p:scale>
        <p:origin x="748" y="6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атом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sp>
        <p:nvSpPr>
          <p:cNvPr id="6" name="Прямоугольник 5"/>
          <p:cNvSpPr/>
          <p:nvPr userDrawn="1"/>
        </p:nvSpPr>
        <p:spPr bwMode="hidden">
          <a:xfrm>
            <a:off x="-1" y="-1"/>
            <a:ext cx="12192001" cy="1224000"/>
          </a:xfrm>
          <a:prstGeom prst="rect">
            <a:avLst/>
          </a:prstGeom>
          <a:solidFill>
            <a:srgbClr val="005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55BB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654" b="46857"/>
          <a:stretch/>
        </p:blipFill>
        <p:spPr>
          <a:xfrm>
            <a:off x="8040340" y="-1"/>
            <a:ext cx="4151660" cy="122399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11081566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Montserrat" panose="000005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0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chemeClr val="accent2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7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732396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без коня (бела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9199890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138" y="170399"/>
            <a:ext cx="1656000" cy="883200"/>
          </a:xfrm>
          <a:prstGeom prst="rect">
            <a:avLst/>
          </a:prstGeom>
        </p:spPr>
      </p:pic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5D4A470-D186-460E-BFFA-A336BBB6414C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43768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без коня (синя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 bwMode="hidden">
          <a:xfrm>
            <a:off x="-1" y="-1"/>
            <a:ext cx="12192001" cy="1224000"/>
          </a:xfrm>
          <a:prstGeom prst="rect">
            <a:avLst/>
          </a:prstGeom>
          <a:solidFill>
            <a:srgbClr val="005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762" y="170399"/>
            <a:ext cx="1656000" cy="8832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9173513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Montserrat" panose="000005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43DE57E-711D-404D-B188-192C4B659303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446839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коня (бела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8900951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956" y="-135287"/>
            <a:ext cx="2376074" cy="15120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00D0962-6951-42C9-AAB7-A8419B4562CD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9468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коня (сера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 bwMode="hidden">
          <a:xfrm>
            <a:off x="-1" y="-1"/>
            <a:ext cx="12192001" cy="1224000"/>
          </a:xfrm>
          <a:prstGeom prst="rect">
            <a:avLst/>
          </a:prstGeom>
          <a:solidFill>
            <a:srgbClr val="DD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9032836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525956" y="-144001"/>
            <a:ext cx="2376074" cy="15120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2077ADA-551A-4656-A047-B811D4148796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67572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итульный слайд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425" y="2898000"/>
            <a:ext cx="4752575" cy="396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94" y="558606"/>
            <a:ext cx="2484000" cy="1656000"/>
          </a:xfrm>
          <a:prstGeom prst="rect">
            <a:avLst/>
          </a:prstGeom>
        </p:spPr>
      </p:pic>
      <p:sp>
        <p:nvSpPr>
          <p:cNvPr id="6" name="Текст 26"/>
          <p:cNvSpPr>
            <a:spLocks noGrp="1"/>
          </p:cNvSpPr>
          <p:nvPr>
            <p:ph type="body" sz="quarter" idx="11" hasCustomPrompt="1"/>
          </p:nvPr>
        </p:nvSpPr>
        <p:spPr>
          <a:xfrm>
            <a:off x="560194" y="6083856"/>
            <a:ext cx="1649811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01.01.2010</a:t>
            </a:r>
          </a:p>
        </p:txBody>
      </p:sp>
      <p:sp>
        <p:nvSpPr>
          <p:cNvPr id="7" name="Текст 26"/>
          <p:cNvSpPr>
            <a:spLocks noGrp="1"/>
          </p:cNvSpPr>
          <p:nvPr>
            <p:ph type="body" sz="quarter" idx="12" hasCustomPrompt="1"/>
          </p:nvPr>
        </p:nvSpPr>
        <p:spPr>
          <a:xfrm>
            <a:off x="560194" y="2567225"/>
            <a:ext cx="269475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8" name="Текст 26"/>
          <p:cNvSpPr>
            <a:spLocks noGrp="1"/>
          </p:cNvSpPr>
          <p:nvPr>
            <p:ph type="body" sz="quarter" idx="13" hasCustomPrompt="1"/>
          </p:nvPr>
        </p:nvSpPr>
        <p:spPr>
          <a:xfrm>
            <a:off x="560194" y="3198167"/>
            <a:ext cx="2936041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027023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26"/>
          <p:cNvSpPr>
            <a:spLocks noGrp="1"/>
          </p:cNvSpPr>
          <p:nvPr>
            <p:ph type="body" sz="quarter" idx="11" hasCustomPrompt="1"/>
          </p:nvPr>
        </p:nvSpPr>
        <p:spPr>
          <a:xfrm>
            <a:off x="6418217" y="6083856"/>
            <a:ext cx="1649811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01.01.2010</a:t>
            </a:r>
          </a:p>
        </p:txBody>
      </p:sp>
      <p:sp>
        <p:nvSpPr>
          <p:cNvPr id="7" name="Текст 26"/>
          <p:cNvSpPr>
            <a:spLocks noGrp="1"/>
          </p:cNvSpPr>
          <p:nvPr>
            <p:ph type="body" sz="quarter" idx="12" hasCustomPrompt="1"/>
          </p:nvPr>
        </p:nvSpPr>
        <p:spPr>
          <a:xfrm>
            <a:off x="6418217" y="2567225"/>
            <a:ext cx="269475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8" name="Текст 26"/>
          <p:cNvSpPr>
            <a:spLocks noGrp="1"/>
          </p:cNvSpPr>
          <p:nvPr>
            <p:ph type="body" sz="quarter" idx="13" hasCustomPrompt="1"/>
          </p:nvPr>
        </p:nvSpPr>
        <p:spPr>
          <a:xfrm>
            <a:off x="6418217" y="3198167"/>
            <a:ext cx="2936041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9250"/>
            <a:ext cx="5886994" cy="408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01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425" y="2898000"/>
            <a:ext cx="4752575" cy="3960000"/>
          </a:xfrm>
          <a:prstGeom prst="rect">
            <a:avLst/>
          </a:prstGeom>
        </p:spPr>
      </p:pic>
      <p:sp>
        <p:nvSpPr>
          <p:cNvPr id="7" name="Текст 26"/>
          <p:cNvSpPr>
            <a:spLocks noGrp="1"/>
          </p:cNvSpPr>
          <p:nvPr>
            <p:ph type="body" sz="quarter" idx="13" hasCustomPrompt="1"/>
          </p:nvPr>
        </p:nvSpPr>
        <p:spPr>
          <a:xfrm>
            <a:off x="560194" y="3105834"/>
            <a:ext cx="2936041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979755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4056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7" r:id="rId2"/>
    <p:sldLayoutId id="2147483678" r:id="rId3"/>
    <p:sldLayoutId id="2147483679" r:id="rId4"/>
    <p:sldLayoutId id="2147483680" r:id="rId5"/>
    <p:sldLayoutId id="2147483675" r:id="rId6"/>
    <p:sldLayoutId id="2147483682" r:id="rId7"/>
    <p:sldLayoutId id="214748368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pos="347" userDrawn="1">
          <p15:clr>
            <a:srgbClr val="F26B43"/>
          </p15:clr>
        </p15:guide>
        <p15:guide id="6" pos="73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11"/>
          <p:cNvSpPr>
            <a:spLocks noGrp="1"/>
          </p:cNvSpPr>
          <p:nvPr>
            <p:ph type="body" sz="quarter" idx="12"/>
          </p:nvPr>
        </p:nvSpPr>
        <p:spPr>
          <a:xfrm>
            <a:off x="3390900" y="5580727"/>
            <a:ext cx="8801100" cy="461665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  <a:latin typeface="Montserrat" panose="020B0604020202020204" charset="-52"/>
              </a:rPr>
              <a:t>Владимир Сергеевич Арнаутов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3"/>
          </p:nvPr>
        </p:nvSpPr>
        <p:spPr>
          <a:xfrm>
            <a:off x="1188844" y="2198042"/>
            <a:ext cx="10284019" cy="523220"/>
          </a:xfrm>
        </p:spPr>
        <p:txBody>
          <a:bodyPr/>
          <a:lstStyle/>
          <a:p>
            <a:r>
              <a:rPr lang="ru-RU" sz="2800" b="1" dirty="0"/>
              <a:t>Статистический анализ и планирование эксперимента</a:t>
            </a:r>
          </a:p>
        </p:txBody>
      </p:sp>
    </p:spTree>
    <p:extLst>
      <p:ext uri="{BB962C8B-B14F-4D97-AF65-F5344CB8AC3E}">
        <p14:creationId xmlns:p14="http://schemas.microsoft.com/office/powerpoint/2010/main" val="1841292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92BCA3-4268-F50C-E01F-845CE012A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Объект и предмет эксперимента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9DFA628-5F0E-9CDC-574F-B4EC94B2CF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9572" y="1697757"/>
            <a:ext cx="10078931" cy="4755148"/>
          </a:xfrm>
        </p:spPr>
        <p:txBody>
          <a:bodyPr/>
          <a:lstStyle/>
          <a:p>
            <a:r>
              <a:rPr lang="ru-RU" sz="2400" b="1" dirty="0"/>
              <a:t>Объект</a:t>
            </a:r>
            <a:r>
              <a:rPr lang="ru-RU" sz="2400" dirty="0"/>
              <a:t> — это процесс или явление, порождающее проблемную ситуацию и взятое исследователем для изучения. </a:t>
            </a:r>
          </a:p>
          <a:p>
            <a:r>
              <a:rPr lang="ru-RU" sz="2400" b="1" dirty="0"/>
              <a:t>Предмет</a:t>
            </a:r>
            <a:r>
              <a:rPr lang="ru-RU" sz="2400" dirty="0"/>
              <a:t> — это то, что находится в рамках, в границах объекта. </a:t>
            </a:r>
          </a:p>
          <a:p>
            <a:pPr marL="0" indent="0">
              <a:buNone/>
            </a:pPr>
            <a:r>
              <a:rPr lang="ru-RU" sz="2400" dirty="0"/>
              <a:t>Другими словами:</a:t>
            </a:r>
          </a:p>
          <a:p>
            <a:r>
              <a:rPr lang="ru-RU" sz="2400" b="1" dirty="0"/>
              <a:t>Объект</a:t>
            </a:r>
            <a:r>
              <a:rPr lang="ru-RU" sz="2400" dirty="0"/>
              <a:t> — это та часть научного знания, с которой исследователь имеет дело. </a:t>
            </a:r>
          </a:p>
          <a:p>
            <a:r>
              <a:rPr lang="ru-RU" sz="2400" b="1" dirty="0"/>
              <a:t>Предмет исследования </a:t>
            </a:r>
            <a:r>
              <a:rPr lang="ru-RU" sz="2400" dirty="0"/>
              <a:t>— это тот аспект проблемы, исследуя который, мы познаем целостный объект, выделяя его главные, наиболее существенные признаки.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2830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CB5F02-F1F2-21B9-B632-CC30372BA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Субъект / участник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EC1B071-A218-B746-547A-E97B5EE7FC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9572" y="1661652"/>
            <a:ext cx="10275576" cy="4339650"/>
          </a:xfrm>
        </p:spPr>
        <p:txBody>
          <a:bodyPr/>
          <a:lstStyle/>
          <a:p>
            <a:pPr algn="just"/>
            <a:r>
              <a:rPr lang="ru-RU" sz="2800" b="1" dirty="0"/>
              <a:t>Субъект исследования </a:t>
            </a:r>
            <a:r>
              <a:rPr lang="ru-RU" sz="2800" dirty="0"/>
              <a:t>– это лицо участвующее в проведении исследования (в широком смысле это исследователь, аспирант, научный работник и т.д.). </a:t>
            </a:r>
          </a:p>
          <a:p>
            <a:pPr algn="just"/>
            <a:r>
              <a:rPr lang="ru-RU" sz="2800" b="1" dirty="0"/>
              <a:t>Субъект клинического исследования </a:t>
            </a:r>
            <a:r>
              <a:rPr lang="ru-RU" sz="2800" dirty="0"/>
              <a:t>- означает человека, принимающего участие в изучении либо в качестве получающего исследуемое новое лекарство, либо в качестве контроля. Субъектом может быть здоровый человек или пациент с заболеванием.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5103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9572" y="389879"/>
            <a:ext cx="9173513" cy="461665"/>
          </a:xfrm>
        </p:spPr>
        <p:txBody>
          <a:bodyPr/>
          <a:lstStyle/>
          <a:p>
            <a:r>
              <a:rPr lang="ru-RU" sz="2400" dirty="0"/>
              <a:t>Классификация биомедицинских исследований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1"/>
          </p:nvPr>
        </p:nvSpPr>
        <p:spPr>
          <a:xfrm>
            <a:off x="380667" y="6166025"/>
            <a:ext cx="11095053" cy="507831"/>
          </a:xfrm>
        </p:spPr>
        <p:txBody>
          <a:bodyPr/>
          <a:lstStyle/>
          <a:p>
            <a:r>
              <a:rPr lang="en-US" sz="800" i="1" dirty="0" err="1"/>
              <a:t>Narkevich</a:t>
            </a:r>
            <a:r>
              <a:rPr lang="en-US" sz="800" i="1" dirty="0"/>
              <a:t> A.N., </a:t>
            </a:r>
            <a:r>
              <a:rPr lang="en-US" sz="800" i="1" dirty="0" err="1"/>
              <a:t>Vinogradov</a:t>
            </a:r>
            <a:r>
              <a:rPr lang="en-US" sz="800" i="1" dirty="0"/>
              <a:t> K.A. Medical study design. </a:t>
            </a:r>
            <a:r>
              <a:rPr lang="en-US" sz="800" i="1" dirty="0" err="1"/>
              <a:t>Social'nye</a:t>
            </a:r>
            <a:r>
              <a:rPr lang="en-US" sz="800" i="1" dirty="0"/>
              <a:t> </a:t>
            </a:r>
            <a:r>
              <a:rPr lang="en-US" sz="800" i="1" dirty="0" err="1"/>
              <a:t>aspekty</a:t>
            </a:r>
            <a:r>
              <a:rPr lang="en-US" sz="800" i="1" dirty="0"/>
              <a:t> </a:t>
            </a:r>
            <a:r>
              <a:rPr lang="en-US" sz="800" i="1" dirty="0" err="1"/>
              <a:t>zdorov'a</a:t>
            </a:r>
            <a:r>
              <a:rPr lang="en-US" sz="800" i="1" dirty="0"/>
              <a:t> </a:t>
            </a:r>
            <a:r>
              <a:rPr lang="en-US" sz="800" i="1" dirty="0" err="1"/>
              <a:t>naselenia</a:t>
            </a:r>
            <a:r>
              <a:rPr lang="en-US" sz="800" i="1" dirty="0"/>
              <a:t> / Social aspects of population health [serial online] 2019; 65(5):13.DOI: 10.21045/2071-5021-2019-65-5-13</a:t>
            </a:r>
            <a:endParaRPr lang="ru-RU" sz="800" i="1" dirty="0"/>
          </a:p>
          <a:p>
            <a:endParaRPr lang="ru-RU" dirty="0"/>
          </a:p>
        </p:txBody>
      </p:sp>
      <p:pic>
        <p:nvPicPr>
          <p:cNvPr id="5" name="Объект 5">
            <a:extLst>
              <a:ext uri="{FF2B5EF4-FFF2-40B4-BE49-F238E27FC236}">
                <a16:creationId xmlns:a16="http://schemas.microsoft.com/office/drawing/2014/main" id="{3C54CC7C-285C-46C7-81E2-7F58B5F3F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667" y="1271016"/>
            <a:ext cx="8400729" cy="486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1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Повторение: План эксперимента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1"/>
          </p:nvPr>
        </p:nvSpPr>
        <p:spPr>
          <a:xfrm>
            <a:off x="559572" y="1728216"/>
            <a:ext cx="10870428" cy="3631763"/>
          </a:xfrm>
        </p:spPr>
        <p:txBody>
          <a:bodyPr/>
          <a:lstStyle/>
          <a:p>
            <a:pPr marL="0" indent="0" algn="just">
              <a:buNone/>
            </a:pPr>
            <a:r>
              <a:rPr lang="ru-RU" sz="2000" b="1" dirty="0"/>
              <a:t>План эксперимента </a:t>
            </a:r>
            <a:r>
              <a:rPr lang="ru-RU" sz="2000" dirty="0"/>
              <a:t>— совокупность данных, определяющих число, условия и порядок реализации опытов. Таким образом, </a:t>
            </a:r>
            <a:r>
              <a:rPr lang="ru-RU" sz="2000" b="1" dirty="0"/>
              <a:t>любой</a:t>
            </a:r>
            <a:r>
              <a:rPr lang="ru-RU" sz="2000" dirty="0"/>
              <a:t> активный эксперимент всегда начинается с планирования.</a:t>
            </a:r>
          </a:p>
          <a:p>
            <a:pPr marL="0" indent="0" algn="just">
              <a:buNone/>
            </a:pPr>
            <a:br>
              <a:rPr lang="ru-RU" sz="2000" dirty="0"/>
            </a:br>
            <a:r>
              <a:rPr lang="ru-RU" sz="2000" dirty="0"/>
              <a:t>Выбор плана эксперимента, удовлетворяющего поставленным </a:t>
            </a:r>
            <a:r>
              <a:rPr lang="ru-RU" sz="2000" b="1" dirty="0"/>
              <a:t>требованиям</a:t>
            </a:r>
            <a:r>
              <a:rPr lang="ru-RU" sz="2000" dirty="0"/>
              <a:t> осуществляется в ходе </a:t>
            </a:r>
            <a:r>
              <a:rPr lang="ru-RU" sz="2000" b="1" dirty="0"/>
              <a:t>планирования эксперимента</a:t>
            </a:r>
            <a:r>
              <a:rPr lang="ru-RU" sz="2000" dirty="0"/>
              <a:t>.</a:t>
            </a:r>
            <a:br>
              <a:rPr lang="ru-RU" sz="2000" dirty="0"/>
            </a:br>
            <a:endParaRPr lang="ru-RU" sz="2000" dirty="0"/>
          </a:p>
          <a:p>
            <a:pPr marL="0" indent="0" algn="just">
              <a:buNone/>
            </a:pPr>
            <a:r>
              <a:rPr lang="ru-RU" sz="2000" dirty="0"/>
              <a:t>К требованиям, предъявляемым при планировании активного эксперимента, можно отнести степень точности и надежности результатов, полученных после проведения эксперимента, сроки и средства, имеющиеся в распоряжении исследователя, и т.д.</a:t>
            </a:r>
          </a:p>
        </p:txBody>
      </p:sp>
    </p:spTree>
    <p:extLst>
      <p:ext uri="{BB962C8B-B14F-4D97-AF65-F5344CB8AC3E}">
        <p14:creationId xmlns:p14="http://schemas.microsoft.com/office/powerpoint/2010/main" val="2782081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этапы выполнения эксперимента</a:t>
            </a:r>
          </a:p>
        </p:txBody>
      </p:sp>
      <p:sp>
        <p:nvSpPr>
          <p:cNvPr id="5" name="Объект 7">
            <a:extLst>
              <a:ext uri="{FF2B5EF4-FFF2-40B4-BE49-F238E27FC236}">
                <a16:creationId xmlns:a16="http://schemas.microsoft.com/office/drawing/2014/main" id="{7645D995-A0F1-41DA-9BA9-9AA58D0F426B}"/>
              </a:ext>
            </a:extLst>
          </p:cNvPr>
          <p:cNvSpPr txBox="1">
            <a:spLocks/>
          </p:cNvSpPr>
          <p:nvPr/>
        </p:nvSpPr>
        <p:spPr>
          <a:xfrm>
            <a:off x="841248" y="1996849"/>
            <a:ext cx="9546336" cy="42279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Сбор априорных данных (анализ литературы)</a:t>
            </a:r>
          </a:p>
          <a:p>
            <a:r>
              <a:rPr lang="ru-RU" dirty="0"/>
              <a:t>Постановка задачи исследования</a:t>
            </a:r>
          </a:p>
          <a:p>
            <a:r>
              <a:rPr lang="ru-RU" dirty="0"/>
              <a:t>Планирование эксперимента</a:t>
            </a:r>
          </a:p>
          <a:p>
            <a:r>
              <a:rPr lang="ru-RU" dirty="0"/>
              <a:t>Выполнение измерений (регистрация данных)</a:t>
            </a:r>
          </a:p>
          <a:p>
            <a:r>
              <a:rPr lang="ru-RU" dirty="0"/>
              <a:t>Обработка результатов</a:t>
            </a:r>
          </a:p>
          <a:p>
            <a:r>
              <a:rPr lang="ru-RU" dirty="0"/>
              <a:t>Представление результатов</a:t>
            </a:r>
          </a:p>
          <a:p>
            <a:r>
              <a:rPr lang="ru-RU" dirty="0"/>
              <a:t>Интерпретация результатов</a:t>
            </a:r>
          </a:p>
        </p:txBody>
      </p:sp>
    </p:spTree>
    <p:extLst>
      <p:ext uri="{BB962C8B-B14F-4D97-AF65-F5344CB8AC3E}">
        <p14:creationId xmlns:p14="http://schemas.microsoft.com/office/powerpoint/2010/main" val="2819236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Сбор априорных данных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A285D6B5-89A3-4F08-A747-BEC008C8DEDF}"/>
              </a:ext>
            </a:extLst>
          </p:cNvPr>
          <p:cNvSpPr txBox="1">
            <a:spLocks/>
          </p:cNvSpPr>
          <p:nvPr/>
        </p:nvSpPr>
        <p:spPr>
          <a:xfrm>
            <a:off x="749808" y="2004848"/>
            <a:ext cx="9116567" cy="39478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Цель: полно и систематизировано изложить состояние проблематики исследования.</a:t>
            </a:r>
          </a:p>
          <a:p>
            <a:r>
              <a:rPr lang="ru-RU" dirty="0"/>
              <a:t>Предметом анализа в обзоре должны быть новые идеи и проблемы, возможные подходы к решению этих проблем, результаты предыдущих исследований. Должны быть также проанализированы и оценены противоречивые сведения, имеющиеся в различных исходных документах.</a:t>
            </a:r>
          </a:p>
        </p:txBody>
      </p:sp>
    </p:spTree>
    <p:extLst>
      <p:ext uri="{BB962C8B-B14F-4D97-AF65-F5344CB8AC3E}">
        <p14:creationId xmlns:p14="http://schemas.microsoft.com/office/powerpoint/2010/main" val="1315369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задачи исследования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314CBFB1-305D-4E8B-8C5F-224B90EC6FC6}"/>
              </a:ext>
            </a:extLst>
          </p:cNvPr>
          <p:cNvSpPr txBox="1">
            <a:spLocks/>
          </p:cNvSpPr>
          <p:nvPr/>
        </p:nvSpPr>
        <p:spPr>
          <a:xfrm>
            <a:off x="777240" y="2255160"/>
            <a:ext cx="8388096" cy="37524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Под целью исследования понимают достижение каких-то конкретных практических результатов.</a:t>
            </a:r>
          </a:p>
          <a:p>
            <a:r>
              <a:rPr lang="ru-RU" dirty="0"/>
              <a:t> Задачи исследования - это обычно ряд отдельных конкретных вопросов, решение которых позволит достигнуть поставленную цель. Чаще всего задачи соответствуют отдельным этапам работы и определяются при составлении их  общего плана.</a:t>
            </a:r>
          </a:p>
        </p:txBody>
      </p:sp>
    </p:spTree>
    <p:extLst>
      <p:ext uri="{BB962C8B-B14F-4D97-AF65-F5344CB8AC3E}">
        <p14:creationId xmlns:p14="http://schemas.microsoft.com/office/powerpoint/2010/main" val="1002015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0F92EF-5FD8-552A-B803-78E574CAD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Собственно планирование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20C8A43-0A82-6B37-69E2-01F1762C84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9572" y="1720776"/>
            <a:ext cx="10786854" cy="4770537"/>
          </a:xfrm>
        </p:spPr>
        <p:txBody>
          <a:bodyPr/>
          <a:lstStyle/>
          <a:p>
            <a:r>
              <a:rPr lang="ru-RU" sz="2000" b="1" dirty="0"/>
              <a:t>Планирование эксперимента </a:t>
            </a:r>
            <a:r>
              <a:rPr lang="ru-RU" sz="2000" dirty="0"/>
              <a:t>– процедура выбора числа опытов и условий их проведения, необходимых для решения поставленной задачи с </a:t>
            </a:r>
            <a:r>
              <a:rPr lang="ru-RU" sz="2000" u="sng" dirty="0"/>
              <a:t>требуемой точностью</a:t>
            </a:r>
            <a:r>
              <a:rPr lang="ru-RU" sz="2000" dirty="0"/>
              <a:t>. В ходе планирования выделяют возможные влияющие переменные (</a:t>
            </a:r>
            <a:r>
              <a:rPr lang="ru-RU" sz="2000" b="1" dirty="0"/>
              <a:t>факторы</a:t>
            </a:r>
            <a:r>
              <a:rPr lang="ru-RU" sz="2000" dirty="0"/>
              <a:t>) и выходные переменные (отклики, целевые величины, конечные точки), время и способы их регистрации. Формируют статистические задачи, разрабатывают методику анализа результатов. Составляют и отлаживают алгоритмы и программы, требуемые для обработки экспериментальных данных.</a:t>
            </a:r>
          </a:p>
          <a:p>
            <a:pPr marL="0" indent="0">
              <a:buNone/>
            </a:pPr>
            <a:r>
              <a:rPr lang="ru-RU" sz="2000" b="1" dirty="0"/>
              <a:t>При планировании требуется учесть: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Пригодность плана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Осуществимость плана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Точность измерений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Экономическая целесообразность/эффективность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8417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9572" y="389879"/>
            <a:ext cx="9173513" cy="461665"/>
          </a:xfrm>
        </p:spPr>
        <p:txBody>
          <a:bodyPr/>
          <a:lstStyle/>
          <a:p>
            <a:r>
              <a:rPr lang="ru-RU" sz="2400" dirty="0"/>
              <a:t>Выполнение измерений (регистрация данных)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87B1B7C9-DFE5-44E4-88E7-1A3D123CD56C}"/>
              </a:ext>
            </a:extLst>
          </p:cNvPr>
          <p:cNvSpPr txBox="1">
            <a:spLocks/>
          </p:cNvSpPr>
          <p:nvPr/>
        </p:nvSpPr>
        <p:spPr>
          <a:xfrm>
            <a:off x="889044" y="1815711"/>
            <a:ext cx="10073924" cy="46524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800" dirty="0"/>
              <a:t>Операционная часть - проведение исследования, получение данных. Операционная часть должна быть выполнена в соответствии с заранее подготовленным планом. Измерения должны удовлетворять заранее установленным критериям: точности, правильности, достоверности, воспроизводимости и т.д.</a:t>
            </a:r>
          </a:p>
          <a:p>
            <a:pPr algn="just"/>
            <a:r>
              <a:rPr lang="ru-RU" sz="2800" dirty="0"/>
              <a:t>Операционная часть исследования должна быть описана в плане с указанием используемых ресурсов (материалов и методов).</a:t>
            </a:r>
          </a:p>
        </p:txBody>
      </p:sp>
    </p:spTree>
    <p:extLst>
      <p:ext uri="{BB962C8B-B14F-4D97-AF65-F5344CB8AC3E}">
        <p14:creationId xmlns:p14="http://schemas.microsoft.com/office/powerpoint/2010/main" val="1360147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9572" y="359101"/>
            <a:ext cx="9173513" cy="523220"/>
          </a:xfrm>
        </p:spPr>
        <p:txBody>
          <a:bodyPr/>
          <a:lstStyle/>
          <a:p>
            <a:r>
              <a:rPr lang="ru-RU" dirty="0"/>
              <a:t>Обработка(анализ)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1"/>
          </p:nvPr>
        </p:nvSpPr>
        <p:spPr>
          <a:xfrm>
            <a:off x="513852" y="1750666"/>
            <a:ext cx="10842996" cy="4093428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Анализ осуществляется средствами математической статистики. Он дает оценки интересующих экспериментатора величин и определяет степень достоверности этих оценок.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Статистический (математический) аппарат обработки данных должен быть описан до фактического получения данных. 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Статистические (математические) методы должны соответствовать типу данных и учитывать особенности дизайна эксперимента.  </a:t>
            </a:r>
          </a:p>
        </p:txBody>
      </p:sp>
    </p:spTree>
    <p:extLst>
      <p:ext uri="{BB962C8B-B14F-4D97-AF65-F5344CB8AC3E}">
        <p14:creationId xmlns:p14="http://schemas.microsoft.com/office/powerpoint/2010/main" val="1574202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410A6C-4C27-411B-AD92-4658D3F36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72" y="143658"/>
            <a:ext cx="9173513" cy="954107"/>
          </a:xfrm>
        </p:spPr>
        <p:txBody>
          <a:bodyPr/>
          <a:lstStyle/>
          <a:p>
            <a:r>
              <a:rPr lang="ru-RU" b="1" dirty="0"/>
              <a:t>Статистический анализ и планирование эксперимента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9028B4D-917B-4F51-9496-1A3353585D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9572" y="1729294"/>
            <a:ext cx="2158914" cy="584775"/>
          </a:xfrm>
        </p:spPr>
        <p:txBody>
          <a:bodyPr/>
          <a:lstStyle/>
          <a:p>
            <a:r>
              <a:rPr lang="ru-RU" b="1" dirty="0"/>
              <a:t>Программа курса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CAB21F1-2E59-45A7-BB2A-2A414169C1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9571" y="2409034"/>
            <a:ext cx="10598579" cy="453970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ru-RU" sz="2400" dirty="0"/>
              <a:t>Случайная величина; случайные выборки.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/>
              <a:t>Дисперсионный анализ. Корреляционный анализ.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/>
              <a:t>Регрессионный анализ и метод наименьших квадратов.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b="1" dirty="0"/>
              <a:t>Научные исследования. Эксперимент. Планирование эксперимента. Методы определения факторов.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/>
              <a:t>Полный факторный эксперимент. Дробный факторный эксперимент.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/>
              <a:t>Свойства факторных экспериментов. Критерии оптимальности планов.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/>
              <a:t>Поиск оптимальных условий.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4395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A198CC-2927-4A28-3481-4147C54C6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Интерпретация и представление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3FC2E0E-B060-0421-885B-1F14C7081F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9572" y="1885814"/>
            <a:ext cx="10452557" cy="4231928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dirty="0"/>
              <a:t>Интерпретация имеет своей целью выражение результатов анализа в терминах и понятиях той области науки или техники, в интересах которой был проведен эксперимент. Без интерпретации полученные результаты могут быть не поняты, а значит, и не использованы в полной мере.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dirty="0"/>
              <a:t>Оптимальный способ представления зависит от многих причин (объема информации, квалификации лиц, ее использующих, времени, за которое информация должна и/или может быть использована, и т. д.). Несмотря на очевидную важность этого вопроса, ему часто уделяется недостаточно внимания.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dirty="0"/>
              <a:t>Форма отчета (представления данных) должна быть сформулирована до  проведения эксперимента.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394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2B20C5-713F-51E3-E6B7-85A3489B0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72" y="420656"/>
            <a:ext cx="9173513" cy="400110"/>
          </a:xfrm>
        </p:spPr>
        <p:txBody>
          <a:bodyPr/>
          <a:lstStyle/>
          <a:p>
            <a:r>
              <a:rPr lang="ru-RU" sz="2000" dirty="0"/>
              <a:t>План эксперимента (в широком смысле) должен включать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370DA4E-94DB-5E50-0F85-55BE3EA731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9572" y="1659285"/>
            <a:ext cx="10639370" cy="4938160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/>
              <a:t>Обоснование на основе априорных данных (анализа литературы)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/>
              <a:t>Сформулированные четкие цели и задачи эксперимента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/>
              <a:t>Собственно сам план эксперимента с указанием: необходимых ресурсов (материалов), объектов, субъектов (способы отбора и критерии), числа опытов и условий их проведения, критерии точности, правильности, достоверности, воспроизводимости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/>
              <a:t>Методы сбора данных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/>
              <a:t>Методы анализа данных (статистические методы)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/>
              <a:t>Форму отчета и представления результатов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7242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модели эксперимента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76" y="1425758"/>
            <a:ext cx="8684705" cy="4699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178481" y="1901952"/>
            <a:ext cx="26904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– </a:t>
            </a:r>
            <a:r>
              <a:rPr lang="ru-RU" dirty="0"/>
              <a:t>управляемые факторы</a:t>
            </a:r>
          </a:p>
          <a:p>
            <a:r>
              <a:rPr lang="en-US" dirty="0"/>
              <a:t>U – </a:t>
            </a:r>
            <a:r>
              <a:rPr lang="ru-RU" dirty="0"/>
              <a:t>Контролируемые факторы</a:t>
            </a:r>
          </a:p>
          <a:p>
            <a:r>
              <a:rPr lang="en-US" dirty="0"/>
              <a:t>Z – </a:t>
            </a:r>
            <a:r>
              <a:rPr lang="ru-RU" dirty="0"/>
              <a:t>Неконтролируемые факторы</a:t>
            </a:r>
          </a:p>
          <a:p>
            <a:r>
              <a:rPr lang="en-US" dirty="0"/>
              <a:t>Y – </a:t>
            </a:r>
            <a:r>
              <a:rPr lang="ru-RU" dirty="0"/>
              <a:t>Выходные параметры</a:t>
            </a:r>
          </a:p>
        </p:txBody>
      </p:sp>
    </p:spTree>
    <p:extLst>
      <p:ext uri="{BB962C8B-B14F-4D97-AF65-F5344CB8AC3E}">
        <p14:creationId xmlns:p14="http://schemas.microsoft.com/office/powerpoint/2010/main" val="633447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эксперимента включает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1"/>
          </p:nvPr>
        </p:nvSpPr>
        <p:spPr>
          <a:xfrm>
            <a:off x="550428" y="1704946"/>
            <a:ext cx="11044164" cy="4093428"/>
          </a:xfrm>
        </p:spPr>
        <p:txBody>
          <a:bodyPr/>
          <a:lstStyle/>
          <a:p>
            <a:r>
              <a:rPr lang="ru-RU" sz="1600" b="1" dirty="0"/>
              <a:t>Управляемые факторы </a:t>
            </a:r>
            <a:r>
              <a:rPr lang="ru-RU" sz="1600" dirty="0"/>
              <a:t>- В процессе эксперимента их можно целенаправленно изменять (режим дозирования, технологические режимы).</a:t>
            </a:r>
            <a:br>
              <a:rPr lang="ru-RU" sz="1600" dirty="0"/>
            </a:br>
            <a:endParaRPr lang="ru-RU" sz="1600" dirty="0"/>
          </a:p>
          <a:p>
            <a:r>
              <a:rPr lang="ru-RU" sz="1600" b="1" dirty="0"/>
              <a:t>Контролируемые факторы</a:t>
            </a:r>
            <a:r>
              <a:rPr lang="ru-RU" sz="1600" dirty="0"/>
              <a:t>, которые в отличие от управляемых факторов не допускают целенаправленного изменения в ходе исследования. Информация о значениях параметров получается в результате лабораторных анализов, измерений (температура, освещение).</a:t>
            </a:r>
          </a:p>
          <a:p>
            <a:endParaRPr lang="ru-RU" sz="1600" dirty="0"/>
          </a:p>
          <a:p>
            <a:r>
              <a:rPr lang="ru-RU" sz="1600" b="1" dirty="0"/>
              <a:t>Неконтролируемые и неуправляемые факторы </a:t>
            </a:r>
            <a:r>
              <a:rPr lang="ru-RU" sz="1600" dirty="0"/>
              <a:t>характеризуют действие на объект некоторого возмущения, в некоторых случаях неизвестного исследователю. Воздействие неконтролируемых факторов медленно изменяется во времени случайным образом.</a:t>
            </a:r>
          </a:p>
          <a:p>
            <a:br>
              <a:rPr lang="ru-RU" sz="1600" dirty="0"/>
            </a:br>
            <a:r>
              <a:rPr lang="ru-RU" sz="1600" b="1" dirty="0"/>
              <a:t>Выходные параметры процесса</a:t>
            </a:r>
            <a:r>
              <a:rPr lang="ru-RU" sz="1600" dirty="0"/>
              <a:t>, часто их называют функциями отклика, конечные точки, также это цели или параметрами оптимизации. К их числу относятся величины, характеризующие эффективность процесса/вмешательства, технико-экономические параметры, технологические свойства, а также характеристики продуктов.</a:t>
            </a:r>
          </a:p>
        </p:txBody>
      </p:sp>
    </p:spTree>
    <p:extLst>
      <p:ext uri="{BB962C8B-B14F-4D97-AF65-F5344CB8AC3E}">
        <p14:creationId xmlns:p14="http://schemas.microsoft.com/office/powerpoint/2010/main" val="40065319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Требования к факторам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1"/>
          </p:nvPr>
        </p:nvSpPr>
        <p:spPr>
          <a:xfrm>
            <a:off x="568716" y="1677514"/>
            <a:ext cx="10971012" cy="4632037"/>
          </a:xfrm>
        </p:spPr>
        <p:txBody>
          <a:bodyPr/>
          <a:lstStyle/>
          <a:p>
            <a:pPr algn="just"/>
            <a:r>
              <a:rPr lang="ru-RU" sz="2000" b="1" dirty="0"/>
              <a:t>Управляемость</a:t>
            </a:r>
            <a:r>
              <a:rPr lang="ru-RU" sz="2000" dirty="0"/>
              <a:t> - Под управляемостью понимается возможность придавать фактору любой уровень в области его определения и строго поддерживать (фиксировать) постоянным в течение всего опыта. Планировать эксперимент можно в том случае, если уровни факторов подчиняются воле экспериментатора (активный эксперимент).</a:t>
            </a:r>
          </a:p>
          <a:p>
            <a:pPr algn="just"/>
            <a:endParaRPr lang="ru-RU" sz="2000" dirty="0"/>
          </a:p>
          <a:p>
            <a:pPr algn="just"/>
            <a:r>
              <a:rPr lang="ru-RU" sz="2000" b="1" dirty="0"/>
              <a:t>Однозначность</a:t>
            </a:r>
            <a:r>
              <a:rPr lang="ru-RU" sz="2000" dirty="0"/>
              <a:t> - Фактор не должен быть функцией других факторов. В противном случае факторы очень трудно, а иногда, и невозможно поддерживать на установленных уровнях, что нарушает условия проведения эксперимента. Но в планировании могут участвовать и сложные факторы, состоящие из нескольких простых факторов. Необходимость введения сложных факторов возникает при необходимости представления динамических особенностей объекта в статистической форме.</a:t>
            </a:r>
          </a:p>
          <a:p>
            <a:pPr algn="just"/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653384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9572" y="359101"/>
            <a:ext cx="9173513" cy="523220"/>
          </a:xfrm>
        </p:spPr>
        <p:txBody>
          <a:bodyPr/>
          <a:lstStyle/>
          <a:p>
            <a:r>
              <a:rPr lang="ru-RU" dirty="0"/>
              <a:t>Требования к совокупности факторов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1"/>
          </p:nvPr>
        </p:nvSpPr>
        <p:spPr>
          <a:xfrm>
            <a:off x="541284" y="1668370"/>
            <a:ext cx="11071596" cy="4555093"/>
          </a:xfrm>
        </p:spPr>
        <p:txBody>
          <a:bodyPr/>
          <a:lstStyle/>
          <a:p>
            <a:r>
              <a:rPr lang="ru-RU" sz="1800" b="1" dirty="0"/>
              <a:t>Совместность</a:t>
            </a:r>
            <a:r>
              <a:rPr lang="ru-RU" sz="1800" dirty="0"/>
              <a:t> - это означает, что каждый фактор может быть установлен (зафиксирован) на любом уровне вне зависимости от значений уровней других факторов. Если условие совместности факторов не соблюдается, то нельзя реализовать эксперимент. </a:t>
            </a:r>
          </a:p>
          <a:p>
            <a:endParaRPr lang="ru-RU" sz="1800" dirty="0"/>
          </a:p>
          <a:p>
            <a:r>
              <a:rPr lang="ru-RU" sz="1800" b="1" dirty="0"/>
              <a:t>Независимость</a:t>
            </a:r>
            <a:r>
              <a:rPr lang="ru-RU" sz="1800" dirty="0"/>
              <a:t> факторов друг от друга – это отсутствие корреляции между факторами (т. е. связь между факторами не должна быть линейной). Если линейная связь между факторами существует, то исследованию приходится упрощать ранее поставленную задачу: учитывать меньшее число варьируемых факторов и т. д.</a:t>
            </a:r>
          </a:p>
          <a:p>
            <a:endParaRPr lang="ru-RU" sz="1800" dirty="0"/>
          </a:p>
          <a:p>
            <a:r>
              <a:rPr lang="ru-RU" sz="1800" b="1" dirty="0"/>
              <a:t>Точность</a:t>
            </a:r>
            <a:r>
              <a:rPr lang="ru-RU" sz="1800" dirty="0"/>
              <a:t> - степень точности определяется диапазоном изменения факторов. Если факторы измеряются с большой ошибкой или особенность объекта исследования такова, что значения факторов трудно поддерживать на заданном уровне, то экспериментатору следует обратиться к другим методам исследования объекта. Точность фиксации уровней факторов должна быть значительно выше, чем точность измерения параметров оптимизации.</a:t>
            </a:r>
          </a:p>
        </p:txBody>
      </p:sp>
    </p:spTree>
    <p:extLst>
      <p:ext uri="{BB962C8B-B14F-4D97-AF65-F5344CB8AC3E}">
        <p14:creationId xmlns:p14="http://schemas.microsoft.com/office/powerpoint/2010/main" val="1956265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и кодирование факторов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1"/>
          </p:nvPr>
        </p:nvSpPr>
        <p:spPr>
          <a:xfrm>
            <a:off x="495564" y="1586074"/>
            <a:ext cx="10669260" cy="3447098"/>
          </a:xfrm>
        </p:spPr>
        <p:txBody>
          <a:bodyPr/>
          <a:lstStyle/>
          <a:p>
            <a:pPr algn="just"/>
            <a:r>
              <a:rPr lang="ru-RU" sz="1800" b="1" dirty="0"/>
              <a:t>Фактор</a:t>
            </a:r>
            <a:r>
              <a:rPr lang="ru-RU" sz="1800" dirty="0"/>
              <a:t> считается заданным, если указаны его название и область определения. Под </a:t>
            </a:r>
            <a:r>
              <a:rPr lang="ru-RU" sz="1800" b="1" dirty="0"/>
              <a:t>областью определения </a:t>
            </a:r>
            <a:r>
              <a:rPr lang="ru-RU" sz="1800" dirty="0"/>
              <a:t>понимается совокупность всех значений, которые может принимать данный фактор. Область определения может быть </a:t>
            </a:r>
            <a:r>
              <a:rPr lang="ru-RU" sz="1800" b="1" dirty="0"/>
              <a:t>непрерывной</a:t>
            </a:r>
            <a:r>
              <a:rPr lang="ru-RU" sz="1800" dirty="0"/>
              <a:t> и </a:t>
            </a:r>
            <a:r>
              <a:rPr lang="ru-RU" sz="1800" b="1" dirty="0"/>
              <a:t>дискретной</a:t>
            </a:r>
            <a:r>
              <a:rPr lang="ru-RU" sz="1800" dirty="0"/>
              <a:t>. При планировании эксперимента значения факторов принимаются дискретными, что связано с уровнями факторов.</a:t>
            </a:r>
          </a:p>
          <a:p>
            <a:endParaRPr lang="ru-RU" sz="1800" b="1" dirty="0"/>
          </a:p>
          <a:p>
            <a:r>
              <a:rPr lang="ru-RU" sz="1800" b="1" dirty="0"/>
              <a:t>Кодирование</a:t>
            </a:r>
            <a:r>
              <a:rPr lang="ru-RU" sz="1800" dirty="0"/>
              <a:t> – это перевод натуральных значений уровней</a:t>
            </a:r>
            <a:r>
              <a:rPr lang="en-US" sz="1800" dirty="0"/>
              <a:t> </a:t>
            </a:r>
            <a:r>
              <a:rPr lang="ru-RU" sz="1800" dirty="0"/>
              <a:t>факторов в кодовые безразмерные величины с целью построения</a:t>
            </a:r>
            <a:r>
              <a:rPr lang="en-US" sz="1800" dirty="0"/>
              <a:t> </a:t>
            </a:r>
            <a:r>
              <a:rPr lang="ru-RU" sz="1800" dirty="0"/>
              <a:t>стандартной матрицы эксперимента.</a:t>
            </a:r>
          </a:p>
          <a:p>
            <a:endParaRPr lang="ru-RU" sz="1800" dirty="0"/>
          </a:p>
          <a:p>
            <a:r>
              <a:rPr lang="ru-RU" sz="1800" dirty="0"/>
              <a:t>Выбранные для эксперимента количественные или качественные состояния фактора носят название </a:t>
            </a:r>
            <a:r>
              <a:rPr lang="ru-RU" sz="1800" b="1" dirty="0"/>
              <a:t>уровней фактора</a:t>
            </a:r>
            <a:r>
              <a:rPr lang="ru-RU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61899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D326E8-F395-0DBE-0D9C-787A8EF97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dirty="0"/>
              <a:t>Уровни фактора и интервалы варьирования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0A99AF2-2421-FD15-C436-17EA572463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9572" y="1671614"/>
            <a:ext cx="10777022" cy="4308872"/>
          </a:xfrm>
        </p:spPr>
        <p:txBody>
          <a:bodyPr/>
          <a:lstStyle/>
          <a:p>
            <a:pPr algn="just"/>
            <a:r>
              <a:rPr lang="ru-RU" sz="2000" b="1" dirty="0">
                <a:effectLst/>
                <a:latin typeface="Arial" panose="020B0604020202020204" pitchFamily="34" charset="0"/>
              </a:rPr>
              <a:t>Уровень фактора </a:t>
            </a:r>
            <a:r>
              <a:rPr lang="ru-RU" sz="2000" dirty="0">
                <a:effectLst/>
                <a:latin typeface="Arial" panose="020B0604020202020204" pitchFamily="34" charset="0"/>
              </a:rPr>
              <a:t>– </a:t>
            </a:r>
            <a:r>
              <a:rPr lang="ru-RU" sz="2000" dirty="0"/>
              <a:t>некоторое фиксированное значение фактора.</a:t>
            </a:r>
          </a:p>
          <a:p>
            <a:pPr algn="just"/>
            <a:r>
              <a:rPr lang="ru-RU" sz="2000" b="1" dirty="0"/>
              <a:t>Основной уровень</a:t>
            </a:r>
            <a:r>
              <a:rPr lang="ru-RU" sz="2000" dirty="0"/>
              <a:t> можно рассматривать как исходную точку для построения плана эксперимента (нулевой уровень). Построение плана эксперимента сводится к выбору экспериментальных точек, симметричных относительно основного уровня.</a:t>
            </a:r>
          </a:p>
          <a:p>
            <a:pPr marL="0" indent="0" algn="just">
              <a:buNone/>
            </a:pPr>
            <a:endParaRPr lang="ru-RU" sz="2000" dirty="0"/>
          </a:p>
          <a:p>
            <a:pPr algn="just"/>
            <a:r>
              <a:rPr lang="ru-RU" sz="2000" b="1" dirty="0"/>
              <a:t>Интервалом варьирования</a:t>
            </a:r>
            <a:r>
              <a:rPr lang="ru-RU" sz="2000" dirty="0"/>
              <a:t> факторов называется некоторое число (свое для каждого фактора), прибавление которого к основному уровню дает верхний, а вычитание — нижний уровни фактора. Другими словами, интервал варьирования — это расстояние на координатной оси между основным и верхним или нижним уровнем. Таким образом, задача выбора уровней сводится к более простой задаче выбора интервала варьирования.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85406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E4878A-A825-3272-AF48-E98054C1E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кодирования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78A4713-CE96-FA5C-26FF-023231BBE0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9572" y="1642118"/>
            <a:ext cx="10688531" cy="4970591"/>
          </a:xfrm>
        </p:spPr>
        <p:txBody>
          <a:bodyPr/>
          <a:lstStyle/>
          <a:p>
            <a:r>
              <a:rPr lang="ru-RU" sz="2400" dirty="0"/>
              <a:t>Величины коэффициентов модели зависят от размерности и от силы влияния факторов. Но для выделения "чистого" влияния фактора необходимо освободиться от размерностей факторов. Эта операция называется </a:t>
            </a:r>
            <a:r>
              <a:rPr lang="ru-RU" sz="2400" b="1" dirty="0"/>
              <a:t>кодированием факторов</a:t>
            </a:r>
            <a:r>
              <a:rPr lang="ru-RU" sz="2400" dirty="0"/>
              <a:t>. В этих целях могут применяться процедуры стандартизации и нормализации.</a:t>
            </a:r>
          </a:p>
          <a:p>
            <a:pPr marL="0" indent="0">
              <a:buNone/>
            </a:pPr>
            <a:endParaRPr lang="ru-RU" sz="2400" dirty="0"/>
          </a:p>
          <a:p>
            <a:r>
              <a:rPr lang="ru-RU" sz="2400" dirty="0"/>
              <a:t>Для полного факторного эксперимента кодирование заключается в следующем: нижний уровень фактора принимается за -1; верхний уровень за +1. Середина между крайними значениями уровней называется базовым (или основным) уровнем и обозначается 0.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8429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9572" y="143658"/>
            <a:ext cx="9173513" cy="954107"/>
          </a:xfrm>
        </p:spPr>
        <p:txBody>
          <a:bodyPr/>
          <a:lstStyle/>
          <a:p>
            <a:r>
              <a:rPr lang="ru-RU" dirty="0"/>
              <a:t>Некоторые способы кодирования категориальных факторов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1"/>
          </p:nvPr>
        </p:nvSpPr>
        <p:spPr>
          <a:xfrm>
            <a:off x="797316" y="1595218"/>
            <a:ext cx="10678404" cy="4308872"/>
          </a:xfrm>
        </p:spPr>
        <p:txBody>
          <a:bodyPr/>
          <a:lstStyle/>
          <a:p>
            <a:pPr marL="0" indent="0">
              <a:buNone/>
            </a:pPr>
            <a:r>
              <a:rPr lang="ru-RU" sz="2000" dirty="0"/>
              <a:t>Категориальные факторы должны быть представлены в виде числовых значений, для этого также выполняется кодирование. Кодирование категориальных фактором может выполнять различными способами в зависимости от целей эксперимента (способа сравнения). Обычно кодирование выполняется следующими способами:</a:t>
            </a:r>
          </a:p>
          <a:p>
            <a:pPr marL="0" indent="0">
              <a:buNone/>
            </a:pPr>
            <a:endParaRPr lang="ru-RU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/>
              <a:t>Full</a:t>
            </a:r>
            <a:r>
              <a:rPr lang="ru-RU" sz="1800" b="1" dirty="0"/>
              <a:t> </a:t>
            </a:r>
            <a:r>
              <a:rPr lang="en-US" sz="1800" b="1" dirty="0"/>
              <a:t>Dummy</a:t>
            </a:r>
            <a:r>
              <a:rPr lang="ru-RU" sz="1800" b="1" dirty="0"/>
              <a:t> </a:t>
            </a:r>
            <a:r>
              <a:rPr lang="en-US" sz="1800" b="1" dirty="0"/>
              <a:t>Coding </a:t>
            </a:r>
            <a:r>
              <a:rPr lang="en-US" sz="1800" dirty="0"/>
              <a:t>– </a:t>
            </a:r>
            <a:r>
              <a:rPr lang="ru-RU" sz="1800" dirty="0"/>
              <a:t>каждый уровень кодируется как 1-0.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/>
              <a:t>Dummy</a:t>
            </a:r>
            <a:r>
              <a:rPr lang="ru-RU" sz="1800" b="1" dirty="0"/>
              <a:t> </a:t>
            </a:r>
            <a:r>
              <a:rPr lang="en-US" sz="1800" b="1" dirty="0"/>
              <a:t>Coding </a:t>
            </a:r>
            <a:r>
              <a:rPr lang="en-US" sz="1800" dirty="0"/>
              <a:t>- </a:t>
            </a:r>
            <a:r>
              <a:rPr lang="ru-RU" sz="1800" dirty="0"/>
              <a:t>каждый не базовый уровень кодируется как 1-0.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/>
              <a:t>Effects</a:t>
            </a:r>
            <a:r>
              <a:rPr lang="ru-RU" sz="1800" b="1" dirty="0"/>
              <a:t> </a:t>
            </a:r>
            <a:r>
              <a:rPr lang="en-US" sz="1800" b="1" dirty="0"/>
              <a:t>Coding </a:t>
            </a:r>
            <a:r>
              <a:rPr lang="en-US" sz="1800" dirty="0"/>
              <a:t>- </a:t>
            </a:r>
            <a:r>
              <a:rPr lang="ru-RU" sz="1800" dirty="0"/>
              <a:t>каждый не базовый уровень кодируется как 1, базовый как -1.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 err="1"/>
              <a:t>Helmert</a:t>
            </a:r>
            <a:r>
              <a:rPr lang="ru-RU" sz="1800" b="1" dirty="0"/>
              <a:t> </a:t>
            </a:r>
            <a:r>
              <a:rPr lang="en-US" sz="1800" b="1" dirty="0"/>
              <a:t>Coding </a:t>
            </a:r>
            <a:r>
              <a:rPr lang="en-US" sz="1800" dirty="0"/>
              <a:t>- </a:t>
            </a:r>
            <a:r>
              <a:rPr lang="ru-RU" sz="1800" dirty="0"/>
              <a:t>каждый не базовый уровень кодируется как разница от среднего</a:t>
            </a:r>
            <a:r>
              <a:rPr lang="en-US" sz="1800" dirty="0"/>
              <a:t> </a:t>
            </a:r>
            <a:r>
              <a:rPr lang="ru-RU" sz="1800" dirty="0"/>
              <a:t>значения предыдущих уровней.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/>
              <a:t>Sequence Difference</a:t>
            </a:r>
            <a:r>
              <a:rPr lang="ru-RU" sz="1800" b="1" dirty="0"/>
              <a:t> </a:t>
            </a:r>
            <a:r>
              <a:rPr lang="en-US" sz="1800" b="1" dirty="0"/>
              <a:t>Coding </a:t>
            </a:r>
            <a:r>
              <a:rPr lang="en-US" sz="1800" dirty="0"/>
              <a:t>– </a:t>
            </a:r>
            <a:r>
              <a:rPr lang="ru-RU" sz="1800" dirty="0"/>
              <a:t>кодируется как разница между текущим уровнем и предыдущим.</a:t>
            </a:r>
          </a:p>
        </p:txBody>
      </p:sp>
    </p:spTree>
    <p:extLst>
      <p:ext uri="{BB962C8B-B14F-4D97-AF65-F5344CB8AC3E}">
        <p14:creationId xmlns:p14="http://schemas.microsoft.com/office/powerpoint/2010/main" val="2082057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Научное знание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0234324" cy="2970044"/>
          </a:xfrm>
        </p:spPr>
        <p:txBody>
          <a:bodyPr/>
          <a:lstStyle/>
          <a:p>
            <a:pPr algn="just"/>
            <a:r>
              <a:rPr lang="ru-RU" sz="2400" b="1" dirty="0"/>
              <a:t>Научное знание </a:t>
            </a:r>
            <a:r>
              <a:rPr lang="ru-RU" sz="2400" dirty="0"/>
              <a:t>- это объектный вид знания, удовлетворяющий следующим требованиям: определенность, доказанность, системность, </a:t>
            </a:r>
            <a:r>
              <a:rPr lang="ru-RU" sz="2400" dirty="0" err="1"/>
              <a:t>проверяемость</a:t>
            </a:r>
            <a:r>
              <a:rPr lang="ru-RU" sz="2400" dirty="0"/>
              <a:t>, полезность, </a:t>
            </a:r>
            <a:r>
              <a:rPr lang="ru-RU" sz="2400" dirty="0" err="1"/>
              <a:t>рефлексивность</a:t>
            </a:r>
            <a:r>
              <a:rPr lang="ru-RU" sz="2400" dirty="0"/>
              <a:t>, </a:t>
            </a:r>
            <a:r>
              <a:rPr lang="ru-RU" sz="2400" dirty="0" err="1"/>
              <a:t>методологичность</a:t>
            </a:r>
            <a:r>
              <a:rPr lang="ru-RU" sz="2400" dirty="0"/>
              <a:t>, открытость к критике, способность к изменению и улучшению. Научное знание является основой научной картины мира, поскольку описывает законы его развития.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32338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7F37B2-2389-EB85-F108-5C7F48DF2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Выходные параметры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F97A459-1C22-E364-6A23-205A3C76AA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0737693" cy="1492716"/>
          </a:xfrm>
        </p:spPr>
        <p:txBody>
          <a:bodyPr/>
          <a:lstStyle/>
          <a:p>
            <a:pPr algn="just"/>
            <a:r>
              <a:rPr lang="ru-RU" sz="2400" b="1" dirty="0"/>
              <a:t>Выходные параметры </a:t>
            </a:r>
            <a:r>
              <a:rPr lang="ru-RU" sz="2400" dirty="0"/>
              <a:t>– измеряемые в ходе эксперимента параметры на которые влияют факторы, т.е. зависимые параметры.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12473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Выходные характеристики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Текст 3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886199" y="1472184"/>
                <a:ext cx="8492613" cy="5408084"/>
              </a:xfrm>
            </p:spPr>
            <p:txBody>
              <a:bodyPr/>
              <a:lstStyle/>
              <a:p>
                <a:r>
                  <a:rPr lang="ru-RU" sz="2400" dirty="0"/>
                  <a:t>Тип параметра</a:t>
                </a:r>
              </a:p>
              <a:p>
                <a:pPr lvl="1"/>
                <a:r>
                  <a:rPr lang="ru-RU" sz="1600" dirty="0"/>
                  <a:t>Значение (число)</a:t>
                </a:r>
              </a:p>
              <a:p>
                <a:pPr lvl="1"/>
                <a:r>
                  <a:rPr lang="ru-RU" sz="1600" dirty="0"/>
                  <a:t>Частота</a:t>
                </a:r>
                <a:r>
                  <a:rPr lang="en-US" sz="1600" dirty="0"/>
                  <a:t> (</a:t>
                </a:r>
                <a:r>
                  <a:rPr lang="ru-RU" sz="1600" dirty="0"/>
                  <a:t>доля</a:t>
                </a:r>
                <a:r>
                  <a:rPr lang="en-US" sz="1600" dirty="0"/>
                  <a:t>)</a:t>
                </a:r>
              </a:p>
              <a:p>
                <a:pPr lvl="2"/>
                <a:r>
                  <a:rPr lang="ru-RU" sz="1600" dirty="0"/>
                  <a:t>Частота (доля)</a:t>
                </a:r>
              </a:p>
              <a:p>
                <a:pPr lvl="2"/>
                <a:r>
                  <a:rPr lang="ru-RU" sz="1600" dirty="0"/>
                  <a:t>Разность частот (долей)</a:t>
                </a:r>
              </a:p>
              <a:p>
                <a:pPr lvl="2"/>
                <a:r>
                  <a:rPr lang="ru-RU" sz="1600" dirty="0"/>
                  <a:t>Отношение рисков </a:t>
                </a:r>
                <a14:m>
                  <m:oMath xmlns:m="http://schemas.openxmlformats.org/officeDocument/2006/math">
                    <m:r>
                      <a:rPr lang="ru-RU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𝑅𝑅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ru-RU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a</m:t>
                        </m:r>
                        <m:r>
                          <a:rPr lang="ru-RU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/(</m:t>
                        </m:r>
                        <m:r>
                          <m:rPr>
                            <m:sty m:val="p"/>
                          </m:rPr>
                          <a:rPr lang="ru-RU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a</m:t>
                        </m:r>
                        <m:r>
                          <a:rPr lang="ru-RU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ru-RU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b</m:t>
                        </m:r>
                        <m:r>
                          <a:rPr lang="ru-RU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ru-RU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c</m:t>
                        </m:r>
                        <m:r>
                          <a:rPr lang="ru-RU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/(</m:t>
                        </m:r>
                        <m:r>
                          <m:rPr>
                            <m:sty m:val="p"/>
                          </m:rPr>
                          <a:rPr lang="ru-RU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c</m:t>
                        </m:r>
                        <m:r>
                          <a:rPr lang="ru-RU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ru-RU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d</m:t>
                        </m:r>
                        <m:r>
                          <a:rPr lang="ru-RU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ru-RU" sz="1600" dirty="0"/>
              </a:p>
              <a:p>
                <a:pPr lvl="2"/>
                <a:r>
                  <a:rPr lang="ru-RU" sz="1600" dirty="0"/>
                  <a:t>Отношение шансов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ru-RU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𝑂𝑅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ru-RU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a</m:t>
                        </m:r>
                        <m:r>
                          <a:rPr lang="ru-RU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ru-RU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b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ru-RU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c</m:t>
                        </m:r>
                        <m:r>
                          <a:rPr lang="ru-RU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ru-RU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d</m:t>
                        </m:r>
                      </m:den>
                    </m:f>
                  </m:oMath>
                </a14:m>
                <a:endParaRPr lang="ru-RU" sz="1600" dirty="0"/>
              </a:p>
              <a:p>
                <a:r>
                  <a:rPr lang="ru-RU" sz="2400" dirty="0"/>
                  <a:t>По отношению к цели</a:t>
                </a:r>
              </a:p>
              <a:p>
                <a:pPr lvl="1"/>
                <a:r>
                  <a:rPr lang="ru-RU" sz="1600" dirty="0"/>
                  <a:t>Истинная</a:t>
                </a:r>
              </a:p>
              <a:p>
                <a:pPr lvl="1"/>
                <a:r>
                  <a:rPr lang="ru-RU" sz="1600" dirty="0"/>
                  <a:t>Суррогатная</a:t>
                </a:r>
              </a:p>
              <a:p>
                <a:r>
                  <a:rPr lang="ru-RU" sz="2400" dirty="0"/>
                  <a:t>Сложность</a:t>
                </a:r>
              </a:p>
              <a:p>
                <a:pPr lvl="1"/>
                <a:r>
                  <a:rPr lang="ru-RU" sz="1600" dirty="0"/>
                  <a:t>Простая</a:t>
                </a:r>
              </a:p>
              <a:p>
                <a:pPr lvl="1"/>
                <a:r>
                  <a:rPr lang="ru-RU" sz="1600" dirty="0"/>
                  <a:t>Комбинированная</a:t>
                </a:r>
              </a:p>
              <a:p>
                <a:pPr>
                  <a:buClr>
                    <a:srgbClr val="25527C"/>
                  </a:buClr>
                  <a:buFont typeface="Arial" panose="020B0604020202020204" pitchFamily="34" charset="0"/>
                  <a:buChar char="•"/>
                </a:pPr>
                <a:endParaRPr lang="ru-RU" sz="1100" dirty="0"/>
              </a:p>
              <a:p>
                <a:pPr>
                  <a:buClr>
                    <a:srgbClr val="25527C"/>
                  </a:buClr>
                  <a:buFont typeface="Arial" panose="020B0604020202020204" pitchFamily="34" charset="0"/>
                  <a:buChar char="•"/>
                </a:pPr>
                <a:r>
                  <a:rPr lang="ru-RU" sz="1800" dirty="0"/>
                  <a:t>В чем</a:t>
                </a:r>
                <a:r>
                  <a:rPr lang="en-US" sz="1800" dirty="0"/>
                  <a:t> </a:t>
                </a:r>
                <a:r>
                  <a:rPr lang="ru-RU" sz="1800" dirty="0"/>
                  <a:t>отличие конечной точки (</a:t>
                </a:r>
                <a:r>
                  <a:rPr lang="en-US" sz="1800" dirty="0"/>
                  <a:t>endpoint)</a:t>
                </a:r>
                <a:r>
                  <a:rPr lang="ru-RU" sz="1800" dirty="0"/>
                  <a:t> от исхода (</a:t>
                </a:r>
                <a:r>
                  <a:rPr lang="en-US" sz="1800" dirty="0"/>
                  <a:t>outcome</a:t>
                </a:r>
                <a:r>
                  <a:rPr lang="ru-RU" sz="1800" dirty="0"/>
                  <a:t>)? </a:t>
                </a:r>
                <a:endParaRPr lang="en-US" sz="1800" dirty="0"/>
              </a:p>
              <a:p>
                <a:endParaRPr lang="ru-RU" sz="1100" dirty="0"/>
              </a:p>
            </p:txBody>
          </p:sp>
        </mc:Choice>
        <mc:Fallback>
          <p:sp>
            <p:nvSpPr>
              <p:cNvPr id="4" name="Текс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886199" y="1472184"/>
                <a:ext cx="8492613" cy="5408084"/>
              </a:xfrm>
              <a:blipFill>
                <a:blip r:embed="rId2"/>
                <a:stretch>
                  <a:fillRect l="-1076" t="-7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29768" y="1472184"/>
            <a:ext cx="29169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Конечна точка (</a:t>
            </a:r>
            <a:r>
              <a:rPr lang="en-US" dirty="0"/>
              <a:t>endpoint</a:t>
            </a:r>
            <a:r>
              <a:rPr lang="ru-RU" dirty="0"/>
              <a:t>) – факт развитие заболевания, появление симптома или получение определенного лабораторного результата</a:t>
            </a:r>
            <a:endParaRPr lang="ru-RU" b="1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6356098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Характеристики измеряемых параметров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0961868" cy="313932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Достоверность измерений (</a:t>
            </a:r>
            <a:r>
              <a:rPr lang="en-US" b="1" dirty="0"/>
              <a:t>validity) </a:t>
            </a:r>
            <a:r>
              <a:rPr lang="en-US" dirty="0"/>
              <a:t>- </a:t>
            </a:r>
            <a:r>
              <a:rPr lang="ru-RU" dirty="0"/>
              <a:t>соответствие результатов измерения тому, что предполагается измерить</a:t>
            </a:r>
            <a:r>
              <a:rPr lang="en-US" dirty="0"/>
              <a:t>.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 err="1"/>
              <a:t>Воспроизводимость</a:t>
            </a:r>
            <a:r>
              <a:rPr lang="ru-RU" b="1" dirty="0"/>
              <a:t> (</a:t>
            </a:r>
            <a:r>
              <a:rPr lang="en-US" b="1" dirty="0"/>
              <a:t>reliability) </a:t>
            </a:r>
            <a:r>
              <a:rPr lang="en-US" dirty="0"/>
              <a:t>- </a:t>
            </a:r>
            <a:r>
              <a:rPr lang="ru-RU" dirty="0"/>
              <a:t>повторение измерения или опыта дает один и тот же результат, в том числе и в разных условиях измерения.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Прецизионность/Точность (</a:t>
            </a:r>
            <a:r>
              <a:rPr lang="en-US" b="1" dirty="0"/>
              <a:t>precision</a:t>
            </a:r>
            <a:r>
              <a:rPr lang="ru-RU" b="1" dirty="0"/>
              <a:t>) </a:t>
            </a:r>
            <a:r>
              <a:rPr lang="ru-RU" dirty="0"/>
              <a:t>- степень близости друг к другу независимых результатов измерений, полученных в конкретных установленных условиях, зависит только от случайных факторов и не связана с истинным или условно истинным значением измеряемой величины.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Правильность (</a:t>
            </a:r>
            <a:r>
              <a:rPr lang="ru-RU" b="1" dirty="0" err="1"/>
              <a:t>accuracy</a:t>
            </a:r>
            <a:r>
              <a:rPr lang="ru-RU" b="1" dirty="0"/>
              <a:t>) </a:t>
            </a:r>
            <a:r>
              <a:rPr lang="ru-RU" dirty="0"/>
              <a:t>— соответствие результата измерения истинному значению.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Диапазон измеряемых значений – диапазон значений при котором сохраняется достоверность, правильность, </a:t>
            </a:r>
            <a:r>
              <a:rPr lang="ru-RU" dirty="0" err="1"/>
              <a:t>воспроизводимость</a:t>
            </a:r>
            <a:r>
              <a:rPr lang="ru-RU" dirty="0"/>
              <a:t>.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Способность реагировать на изменения измеряемого параметра (</a:t>
            </a:r>
            <a:r>
              <a:rPr lang="ru-RU" dirty="0" err="1"/>
              <a:t>responsiveness</a:t>
            </a:r>
            <a:r>
              <a:rPr lang="ru-RU" dirty="0"/>
              <a:t>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Интерпретируемость (</a:t>
            </a:r>
            <a:r>
              <a:rPr lang="en-US" dirty="0"/>
              <a:t>interpretability)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6430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Ошибки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D0AF5B28-B99A-4552-B8A4-CDC095365913}"/>
              </a:ext>
            </a:extLst>
          </p:cNvPr>
          <p:cNvSpPr txBox="1">
            <a:spLocks/>
          </p:cNvSpPr>
          <p:nvPr/>
        </p:nvSpPr>
        <p:spPr>
          <a:xfrm>
            <a:off x="1097280" y="1406774"/>
            <a:ext cx="3630568" cy="43204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Систематические ошибки (</a:t>
            </a:r>
            <a:r>
              <a:rPr lang="ru-RU" b="1" dirty="0" err="1"/>
              <a:t>bias</a:t>
            </a:r>
            <a:r>
              <a:rPr lang="ru-RU" dirty="0"/>
              <a:t>)-</a:t>
            </a:r>
            <a:r>
              <a:rPr lang="ru-RU" sz="1800" dirty="0"/>
              <a:t>часто имеет распознаваемый источник, например, неисправный измерительный прибор или шаблон, и устойчиво имеет одно направление.</a:t>
            </a:r>
          </a:p>
          <a:p>
            <a:r>
              <a:rPr lang="ru-RU" dirty="0"/>
              <a:t>Случайные ошибки - </a:t>
            </a:r>
            <a:r>
              <a:rPr lang="ru-RU" sz="1800" dirty="0"/>
              <a:t>часть изменчивости результатов измерения, не связанная заметно с другим измерением или переменной. Обычно рассматривается как возникающая случайно.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FED521-4C83-4AD2-BD6C-D0C0DC2FD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872" y="1556792"/>
            <a:ext cx="5383983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5784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причины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1"/>
          </p:nvPr>
        </p:nvSpPr>
        <p:spPr>
          <a:xfrm>
            <a:off x="696732" y="1778098"/>
            <a:ext cx="9928596" cy="3975960"/>
          </a:xfrm>
        </p:spPr>
        <p:txBody>
          <a:bodyPr/>
          <a:lstStyle/>
          <a:p>
            <a:r>
              <a:rPr lang="ru-RU" altLang="ru-RU" sz="2400" dirty="0">
                <a:latin typeface="+mn-lt"/>
                <a:cs typeface="Times New Roman" panose="02020603050405020304" pitchFamily="18" charset="0"/>
              </a:rPr>
              <a:t>Систематические</a:t>
            </a:r>
            <a:r>
              <a:rPr lang="en-US" altLang="ru-RU" sz="2400" dirty="0">
                <a:latin typeface="+mn-lt"/>
                <a:cs typeface="Times New Roman" panose="02020603050405020304" pitchFamily="18" charset="0"/>
              </a:rPr>
              <a:t>:</a:t>
            </a:r>
            <a:endParaRPr lang="ru-RU" altLang="ru-RU" sz="240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lang="ru-RU" altLang="ru-RU" dirty="0">
                <a:cs typeface="Times New Roman" panose="02020603050405020304" pitchFamily="18" charset="0"/>
              </a:rPr>
              <a:t>Ошибка качества выборки</a:t>
            </a:r>
            <a:r>
              <a:rPr lang="en-US" altLang="ru-RU" dirty="0">
                <a:cs typeface="Times New Roman" panose="02020603050405020304" pitchFamily="18" charset="0"/>
              </a:rPr>
              <a:t>;</a:t>
            </a:r>
            <a:endParaRPr lang="ru-RU" altLang="ru-RU" dirty="0">
              <a:cs typeface="Times New Roman" panose="02020603050405020304" pitchFamily="18" charset="0"/>
            </a:endParaRPr>
          </a:p>
          <a:p>
            <a:pPr lvl="1"/>
            <a:r>
              <a:rPr lang="ru-RU" altLang="ru-RU" dirty="0">
                <a:cs typeface="Times New Roman" panose="02020603050405020304" pitchFamily="18" charset="0"/>
              </a:rPr>
              <a:t>Ошибка измерения</a:t>
            </a:r>
            <a:r>
              <a:rPr lang="en-US" altLang="ru-RU" dirty="0">
                <a:cs typeface="Times New Roman" panose="02020603050405020304" pitchFamily="18" charset="0"/>
              </a:rPr>
              <a:t>;</a:t>
            </a:r>
            <a:endParaRPr lang="ru-RU" altLang="ru-RU" dirty="0">
              <a:cs typeface="Times New Roman" panose="02020603050405020304" pitchFamily="18" charset="0"/>
            </a:endParaRPr>
          </a:p>
          <a:p>
            <a:pPr lvl="1"/>
            <a:r>
              <a:rPr lang="ru-RU" altLang="ru-RU" dirty="0">
                <a:cs typeface="Times New Roman" panose="02020603050405020304" pitchFamily="18" charset="0"/>
              </a:rPr>
              <a:t>Ошибки дизайна и анализа</a:t>
            </a:r>
            <a:r>
              <a:rPr lang="en-US" altLang="ru-RU" dirty="0">
                <a:cs typeface="Times New Roman" panose="02020603050405020304" pitchFamily="18" charset="0"/>
              </a:rPr>
              <a:t>;</a:t>
            </a:r>
            <a:endParaRPr lang="ru-RU" altLang="ru-RU" dirty="0">
              <a:cs typeface="Times New Roman" panose="02020603050405020304" pitchFamily="18" charset="0"/>
            </a:endParaRPr>
          </a:p>
          <a:p>
            <a:pPr lvl="1"/>
            <a:r>
              <a:rPr lang="ru-RU" altLang="ru-RU" dirty="0">
                <a:cs typeface="Times New Roman" panose="02020603050405020304" pitchFamily="18" charset="0"/>
              </a:rPr>
              <a:t>Ошибки, обусловленные вмешивающимися факторами</a:t>
            </a:r>
            <a:r>
              <a:rPr lang="en-US" altLang="ru-RU" dirty="0">
                <a:cs typeface="Times New Roman" panose="02020603050405020304" pitchFamily="18" charset="0"/>
              </a:rPr>
              <a:t>;</a:t>
            </a:r>
            <a:endParaRPr lang="ru-RU" altLang="ru-RU" dirty="0">
              <a:cs typeface="Times New Roman" panose="02020603050405020304" pitchFamily="18" charset="0"/>
            </a:endParaRPr>
          </a:p>
          <a:p>
            <a:r>
              <a:rPr lang="ru-RU" altLang="ru-RU" sz="2400" dirty="0">
                <a:latin typeface="+mn-lt"/>
                <a:cs typeface="Times New Roman" panose="02020603050405020304" pitchFamily="18" charset="0"/>
              </a:rPr>
              <a:t>Случайные ошибки:</a:t>
            </a:r>
          </a:p>
          <a:p>
            <a:pPr lvl="1"/>
            <a:r>
              <a:rPr lang="ru-RU" altLang="ru-RU" dirty="0">
                <a:cs typeface="Times New Roman" panose="02020603050405020304" pitchFamily="18" charset="0"/>
              </a:rPr>
              <a:t>Качество  выполнения процедур;</a:t>
            </a:r>
          </a:p>
          <a:p>
            <a:pPr lvl="1"/>
            <a:r>
              <a:rPr lang="ru-RU" altLang="ru-RU" dirty="0">
                <a:cs typeface="Times New Roman" panose="02020603050405020304" pitchFamily="18" charset="0"/>
              </a:rPr>
              <a:t>Объем выборки;</a:t>
            </a:r>
          </a:p>
          <a:p>
            <a:pPr lvl="1"/>
            <a:r>
              <a:rPr lang="ru-RU" altLang="ru-RU" dirty="0">
                <a:cs typeface="Times New Roman" panose="02020603050405020304" pitchFamily="18" charset="0"/>
              </a:rPr>
              <a:t>Разнородность выборки.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4669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Минимизация ошибок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1"/>
          </p:nvPr>
        </p:nvSpPr>
        <p:spPr>
          <a:xfrm>
            <a:off x="641868" y="1540354"/>
            <a:ext cx="10852140" cy="440120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Выбор оптимального дизайна;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Выбор популяции и репрезентативной выборки;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Четкое описание способа диагностики  и способов формирования выборки;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Стандартизация средств и методов измерений;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Четкое определение исходов;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Стратификация, рандомизация;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Ослепление;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Всесторонний учет вмешивающихся факторов.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2803668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C0C03F-3310-E7B9-F49E-85D7AFFAE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72" y="143658"/>
            <a:ext cx="9173513" cy="954107"/>
          </a:xfrm>
        </p:spPr>
        <p:txBody>
          <a:bodyPr/>
          <a:lstStyle/>
          <a:p>
            <a:r>
              <a:rPr lang="ru-RU" dirty="0"/>
              <a:t>Генеральная совокупность и исследуемая популяция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471335E-DDD8-1928-5B0C-10B90F7579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0747525" cy="2092881"/>
          </a:xfrm>
        </p:spPr>
        <p:txBody>
          <a:bodyPr/>
          <a:lstStyle/>
          <a:p>
            <a:pPr algn="just"/>
            <a:r>
              <a:rPr lang="ru-RU" sz="2000" b="1" dirty="0"/>
              <a:t>Генеральная совокупность </a:t>
            </a:r>
            <a:r>
              <a:rPr lang="ru-RU" sz="2000" dirty="0"/>
              <a:t>состоит из всех объектов, которые имеют качества, свойства, интересующие исследователя.</a:t>
            </a:r>
          </a:p>
          <a:p>
            <a:pPr algn="just"/>
            <a:endParaRPr lang="ru-RU" sz="2000" dirty="0"/>
          </a:p>
          <a:p>
            <a:pPr algn="just"/>
            <a:r>
              <a:rPr lang="ru-RU" sz="2000" dirty="0"/>
              <a:t>Обычно невозможно выполнить измерение для всей генеральной совокупности, поэтому исследуется только часть генеральной совокупности (выборка).</a:t>
            </a:r>
          </a:p>
        </p:txBody>
      </p:sp>
    </p:spTree>
    <p:extLst>
      <p:ext uri="{BB962C8B-B14F-4D97-AF65-F5344CB8AC3E}">
        <p14:creationId xmlns:p14="http://schemas.microsoft.com/office/powerpoint/2010/main" val="7626995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F7E6DC-41B0-90D3-C5E6-7C5D85505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Выборочный метод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54F860E-2F32-067E-F13B-DEC811166E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9571" y="2409034"/>
            <a:ext cx="10226415" cy="2970044"/>
          </a:xfrm>
        </p:spPr>
        <p:txBody>
          <a:bodyPr/>
          <a:lstStyle/>
          <a:p>
            <a:r>
              <a:rPr lang="ru-RU" sz="2400" dirty="0"/>
              <a:t>Выборочный метод (</a:t>
            </a:r>
            <a:r>
              <a:rPr lang="ru-RU" sz="2400" dirty="0" err="1"/>
              <a:t>method</a:t>
            </a:r>
            <a:r>
              <a:rPr lang="ru-RU" sz="2400" dirty="0"/>
              <a:t> </a:t>
            </a:r>
            <a:r>
              <a:rPr lang="ru-RU" sz="2400" dirty="0" err="1"/>
              <a:t>of</a:t>
            </a:r>
            <a:r>
              <a:rPr lang="ru-RU" sz="2400" dirty="0"/>
              <a:t> </a:t>
            </a:r>
            <a:r>
              <a:rPr lang="ru-RU" sz="2400" dirty="0" err="1"/>
              <a:t>sampling</a:t>
            </a:r>
            <a:r>
              <a:rPr lang="ru-RU" sz="2400" dirty="0"/>
              <a:t>) – статистический метод исследования общих свойств совокупности каких-либо объектов на основе изучения свойств лишь части этих объектов. Совокупность исследуемых объектов, интересующих исследователя, называет генеральной совокупностью. А часть объектов, подлежащих изучению, называют выборочной совокупностью или выборкой.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6529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1EA1C9-1F62-ECCA-CE27-BFCBD04AA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dirty="0"/>
              <a:t>Выборки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432D2C7-5728-318A-1572-5C206A505D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9572" y="1720645"/>
            <a:ext cx="10737693" cy="3308598"/>
          </a:xfrm>
        </p:spPr>
        <p:txBody>
          <a:bodyPr/>
          <a:lstStyle/>
          <a:p>
            <a:pPr marL="0" indent="0" algn="just">
              <a:buNone/>
            </a:pPr>
            <a:r>
              <a:rPr lang="ru-RU" sz="1600" b="1" dirty="0"/>
              <a:t>Случайная выборка </a:t>
            </a:r>
            <a:r>
              <a:rPr lang="ru-RU" sz="1600" dirty="0"/>
              <a:t>- выборка, обладающая тем свойством, что каждая единица, включенная в нее, могла быть с равными шансами, т.е. с равной вероятностью заменена любой другой.</a:t>
            </a:r>
          </a:p>
          <a:p>
            <a:pPr marL="0" indent="0">
              <a:buNone/>
            </a:pPr>
            <a:endParaRPr lang="ru-RU" sz="1600" dirty="0"/>
          </a:p>
          <a:p>
            <a:pPr marL="0" indent="0">
              <a:buNone/>
            </a:pPr>
            <a:r>
              <a:rPr lang="ru-RU" sz="1600" dirty="0"/>
              <a:t>Характеристики выборки: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Качество выборки (критерии выборки) – описание свойств генеральной совокупности из которой делается выборка.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Объём выборки - количество случаев.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Зависимость / независимость - описание контроля отбора зависимых наблюдений (к примеру - близнецы).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Репрезентативность - насколько итоговая выборка соответствует генеральной совокупности.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53022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0A2911-398A-A347-310D-0D31B5D77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dirty="0"/>
              <a:t>Техники выборки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8EA6CD3-65BD-9CAA-D977-7E1FE43CC8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8733" y="1563460"/>
            <a:ext cx="9960944" cy="481670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Выборка с возвращением и без (повторная и бесповторная) - в случае если генеральная совокупность известна полностью, выборка может выполняться с возвращением и без. Даже если выборка достаточно большая, то независимо от этого необходимо определить будет ли контролироваться возврат.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Рандомизированная - случайная выборка.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Стратифицированная выборка - выборка выполняется из заранее определенных страт независимо друг от друга.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err="1"/>
              <a:t>Генздная</a:t>
            </a:r>
            <a:r>
              <a:rPr lang="ru-RU" sz="1400" dirty="0"/>
              <a:t> (кластерная) выборка - выбирается не субъект, а группа целиком.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Механическая выборка - отбор единиц в выборочную совокупность выполняется из генеральной, разбитую по нейтральному признаку на равные интервалы, из каждой такой группы в выборку отбирается лишь одна единица. </a:t>
            </a:r>
          </a:p>
          <a:p>
            <a:pPr marL="0" indent="0">
              <a:buNone/>
            </a:pPr>
            <a:endParaRPr lang="ru-RU" sz="1400" dirty="0"/>
          </a:p>
          <a:p>
            <a:pPr marL="0" indent="0">
              <a:buNone/>
            </a:pPr>
            <a:r>
              <a:rPr lang="ru-RU" sz="1400" dirty="0"/>
              <a:t>Неслучайные выборки:</a:t>
            </a:r>
          </a:p>
          <a:p>
            <a:r>
              <a:rPr lang="ru-RU" sz="1400" dirty="0"/>
              <a:t>    - Квотная выборка</a:t>
            </a:r>
          </a:p>
          <a:p>
            <a:r>
              <a:rPr lang="ru-RU" sz="1400" dirty="0"/>
              <a:t>    - Метод снежного кома</a:t>
            </a:r>
          </a:p>
          <a:p>
            <a:r>
              <a:rPr lang="ru-RU" sz="1400" dirty="0"/>
              <a:t>    - Стихийная выборка</a:t>
            </a:r>
          </a:p>
          <a:p>
            <a:r>
              <a:rPr lang="ru-RU" sz="1400" dirty="0"/>
              <a:t>    - Выборка типичных случаев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9988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научного знания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932688" y="1754246"/>
            <a:ext cx="4494664" cy="44623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Чувственное</a:t>
            </a:r>
          </a:p>
          <a:p>
            <a:r>
              <a:rPr lang="ru-RU" u="sng" dirty="0"/>
              <a:t>Эмпирическое</a:t>
            </a:r>
          </a:p>
          <a:p>
            <a:r>
              <a:rPr lang="ru-RU" dirty="0"/>
              <a:t>Теоретическое</a:t>
            </a:r>
          </a:p>
          <a:p>
            <a:r>
              <a:rPr lang="ru-RU" dirty="0" err="1"/>
              <a:t>Метатеоретическое</a:t>
            </a:r>
            <a:endParaRPr lang="ru-RU" dirty="0"/>
          </a:p>
          <a:p>
            <a:r>
              <a:rPr lang="ru-RU" dirty="0"/>
              <a:t>Аналитическое</a:t>
            </a:r>
          </a:p>
          <a:p>
            <a:r>
              <a:rPr lang="ru-RU" dirty="0"/>
              <a:t>Синтетическое</a:t>
            </a:r>
          </a:p>
          <a:p>
            <a:r>
              <a:rPr lang="ru-RU" dirty="0" err="1"/>
              <a:t>Предпосылочное</a:t>
            </a:r>
            <a:endParaRPr lang="ru-RU" dirty="0"/>
          </a:p>
          <a:p>
            <a:r>
              <a:rPr lang="ru-RU" dirty="0"/>
              <a:t>Выводное</a:t>
            </a:r>
          </a:p>
          <a:p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F7890964-A5B9-477D-AFAB-31ED516B5528}"/>
              </a:ext>
            </a:extLst>
          </p:cNvPr>
          <p:cNvSpPr txBox="1">
            <a:spLocks/>
          </p:cNvSpPr>
          <p:nvPr/>
        </p:nvSpPr>
        <p:spPr>
          <a:xfrm>
            <a:off x="5879976" y="1754246"/>
            <a:ext cx="4998720" cy="4462320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30" indent="-91430" algn="l" defTabSz="914286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25527C"/>
              </a:buClr>
              <a:buSzPct val="100000"/>
              <a:buFont typeface="Arial" panose="020B0604020202020204" pitchFamily="34" charset="0"/>
              <a:buChar char="•"/>
              <a:defRPr lang="ru-RU" sz="225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Geometria" panose="020B0403020204020204" pitchFamily="34" charset="-52"/>
                <a:ea typeface="+mn-ea"/>
                <a:cs typeface="+mn-cs"/>
              </a:defRPr>
            </a:lvl1pPr>
            <a:lvl2pPr marL="384001" indent="-182858" algn="l" defTabSz="91428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Geometria"/>
                <a:ea typeface="+mn-ea"/>
                <a:cs typeface="+mn-cs"/>
              </a:defRPr>
            </a:lvl2pPr>
            <a:lvl3pPr marL="566858" indent="-182858" algn="l" defTabSz="91428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Geometria"/>
                <a:ea typeface="+mn-ea"/>
                <a:cs typeface="+mn-cs"/>
              </a:defRPr>
            </a:lvl3pPr>
            <a:lvl4pPr marL="749715" indent="-182858" algn="l" defTabSz="91428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Geometria"/>
                <a:ea typeface="+mn-ea"/>
                <a:cs typeface="+mn-cs"/>
              </a:defRPr>
            </a:lvl4pPr>
            <a:lvl5pPr marL="932571" indent="-182858" algn="l" defTabSz="91428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Geometria"/>
                <a:ea typeface="+mn-ea"/>
                <a:cs typeface="+mn-cs"/>
              </a:defRPr>
            </a:lvl5pPr>
            <a:lvl6pPr marL="1099863" indent="-228573" algn="l" defTabSz="91428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0" indent="-228573" algn="l" defTabSz="91428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13" indent="-228573" algn="l" defTabSz="91428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790" indent="-228573" algn="l" defTabSz="91428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>
                <a:solidFill>
                  <a:schemeClr val="tx1"/>
                </a:solidFill>
                <a:latin typeface="+mn-lt"/>
              </a:rPr>
              <a:t>Атрибутивное</a:t>
            </a:r>
          </a:p>
          <a:p>
            <a:r>
              <a:rPr lang="ru-RU" sz="2800" dirty="0">
                <a:solidFill>
                  <a:schemeClr val="tx1"/>
                </a:solidFill>
                <a:latin typeface="+mn-lt"/>
              </a:rPr>
              <a:t>Ценностное</a:t>
            </a:r>
          </a:p>
          <a:p>
            <a:r>
              <a:rPr lang="ru-RU" sz="2800" dirty="0">
                <a:solidFill>
                  <a:schemeClr val="tx1"/>
                </a:solidFill>
                <a:latin typeface="+mn-lt"/>
              </a:rPr>
              <a:t>Объектно-описательное</a:t>
            </a:r>
          </a:p>
          <a:p>
            <a:r>
              <a:rPr lang="ru-RU" sz="2800" dirty="0">
                <a:solidFill>
                  <a:schemeClr val="tx1"/>
                </a:solidFill>
                <a:latin typeface="+mn-lt"/>
              </a:rPr>
              <a:t>Нормативно-методологическое</a:t>
            </a:r>
          </a:p>
          <a:p>
            <a:r>
              <a:rPr lang="ru-RU" sz="2800" dirty="0">
                <a:solidFill>
                  <a:schemeClr val="tx1"/>
                </a:solidFill>
                <a:latin typeface="+mn-lt"/>
              </a:rPr>
              <a:t>Идеографическое</a:t>
            </a:r>
          </a:p>
          <a:p>
            <a:r>
              <a:rPr lang="ru-RU" sz="2800" dirty="0" err="1">
                <a:solidFill>
                  <a:schemeClr val="tx1"/>
                </a:solidFill>
                <a:latin typeface="+mn-lt"/>
              </a:rPr>
              <a:t>Номотетическое</a:t>
            </a:r>
            <a:endParaRPr lang="ru-RU" sz="2800" dirty="0">
              <a:solidFill>
                <a:schemeClr val="tx1"/>
              </a:solidFill>
              <a:latin typeface="+mn-lt"/>
            </a:endParaRPr>
          </a:p>
          <a:p>
            <a:r>
              <a:rPr lang="ru-RU" sz="2800" dirty="0" err="1">
                <a:solidFill>
                  <a:schemeClr val="tx1"/>
                </a:solidFill>
                <a:latin typeface="+mn-lt"/>
              </a:rPr>
              <a:t>Дискурсное</a:t>
            </a:r>
            <a:r>
              <a:rPr lang="ru-RU" sz="2800" dirty="0">
                <a:solidFill>
                  <a:schemeClr val="tx1"/>
                </a:solidFill>
                <a:latin typeface="+mn-lt"/>
              </a:rPr>
              <a:t>, интуитивное, явное, неявное, личностное, общезначимое и др.</a:t>
            </a:r>
          </a:p>
          <a:p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575910-BAA0-B66D-A284-27C3D29A0D54}"/>
              </a:ext>
            </a:extLst>
          </p:cNvPr>
          <p:cNvSpPr txBox="1"/>
          <p:nvPr/>
        </p:nvSpPr>
        <p:spPr>
          <a:xfrm>
            <a:off x="838200" y="6287046"/>
            <a:ext cx="106291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i="1" dirty="0">
                <a:effectLst/>
                <a:latin typeface="Arial" panose="020B0604020202020204" pitchFamily="34" charset="0"/>
              </a:rPr>
              <a:t>Философия науки : учеб. пособие для магистров / С. А. Лебедев</a:t>
            </a:r>
            <a:endParaRPr lang="ru-RU" sz="1200" b="1" i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090271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FCA6A5-9A2D-C8BB-FE65-02339E38B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Рандомизация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7588673-A59F-64BA-9D51-86C84593A8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9572" y="1730607"/>
            <a:ext cx="10718028" cy="3293209"/>
          </a:xfrm>
        </p:spPr>
        <p:txBody>
          <a:bodyPr/>
          <a:lstStyle/>
          <a:p>
            <a:pPr marL="0" indent="0">
              <a:buNone/>
            </a:pPr>
            <a:r>
              <a:rPr lang="ru-RU" b="1" dirty="0"/>
              <a:t>Рандомизация</a:t>
            </a:r>
            <a:r>
              <a:rPr lang="ru-RU" dirty="0"/>
              <a:t> — это метод, при котором распределение или выбор осуществляются бессистемно и носят совершенно случайный характер.</a:t>
            </a:r>
          </a:p>
          <a:p>
            <a:pPr marL="0" indent="0">
              <a:buNone/>
            </a:pPr>
            <a:r>
              <a:rPr lang="ru-RU" dirty="0"/>
              <a:t>Благодаря процессу рандомизации каждый участник клинических испытаний имеет равные шансы на попадание в какую-либо группу вмешательства.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b="1" dirty="0"/>
              <a:t>Рандомизация: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гарантирует, что предпочтения исследователей не повлияют на формирование групп с различными видами вмешательства;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предотвращает опасность, связанную с выбором на основе личных суждений;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состав групп будет относительно гомогенным;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минимизирует влияние вмешивающихся факторов.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71991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28ABD2-ED1C-26E3-C2A8-A822E0C12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Д.З. Подготовить план эксперимента 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0DE9D0D-710F-D811-DB23-F122CF45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9572" y="1681447"/>
            <a:ext cx="10786854" cy="44319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Определить участников эксперимента;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Указать объект эксперимента и предмет;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Определить цели и задачи эксперимента;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Описать зависимые и независимые переменные (указать какие измерения и в каких условиях выполнять, в т.ч. обосновать с </a:t>
            </a:r>
            <a:r>
              <a:rPr lang="ru-RU" sz="1800" dirty="0" err="1"/>
              <a:t>т.з</a:t>
            </a:r>
            <a:r>
              <a:rPr lang="ru-RU" sz="1800" dirty="0"/>
              <a:t>. валидности, точности и </a:t>
            </a:r>
            <a:r>
              <a:rPr lang="ru-RU" sz="1800" dirty="0" err="1"/>
              <a:t>др</a:t>
            </a:r>
            <a:r>
              <a:rPr lang="ru-RU" sz="1800" dirty="0"/>
              <a:t>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Определить способы получения данных (как проводить измерения);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Определить требования к точности и достоверности;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Составить план получения данных (когда, сколько и в какой последовательности проводить измерения);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Определить способ отбора объектов/субъектов, метод выборки и рандомизации;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Определить способы обработки измерений;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Определит способы представления данных (определить формат и структуру отчета).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90493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Д.З. изучить указанные </a:t>
            </a:r>
            <a:r>
              <a:rPr lang="ru-RU"/>
              <a:t>типы ошибок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78A3F847-F7EE-4D83-9914-FB998B210981}"/>
              </a:ext>
            </a:extLst>
          </p:cNvPr>
          <p:cNvSpPr txBox="1">
            <a:spLocks/>
          </p:cNvSpPr>
          <p:nvPr/>
        </p:nvSpPr>
        <p:spPr>
          <a:xfrm>
            <a:off x="694944" y="1406774"/>
            <a:ext cx="5358760" cy="48305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/>
              <a:t>ошибка атомистическая (</a:t>
            </a:r>
            <a:r>
              <a:rPr lang="en-US" sz="1800" dirty="0"/>
              <a:t>atomistic fallacy)</a:t>
            </a:r>
            <a:endParaRPr lang="ru-RU" sz="1800" dirty="0"/>
          </a:p>
          <a:p>
            <a:r>
              <a:rPr lang="ru-RU" sz="1800" dirty="0"/>
              <a:t>ошибка </a:t>
            </a:r>
            <a:r>
              <a:rPr lang="ru-RU" sz="1800" dirty="0" err="1"/>
              <a:t>берксона</a:t>
            </a:r>
            <a:r>
              <a:rPr lang="ru-RU" sz="1800" dirty="0"/>
              <a:t> (</a:t>
            </a:r>
            <a:r>
              <a:rPr lang="en-US" sz="1800" dirty="0" err="1"/>
              <a:t>berkson's</a:t>
            </a:r>
            <a:r>
              <a:rPr lang="en-US" sz="1800" dirty="0"/>
              <a:t> bias)</a:t>
            </a:r>
            <a:endParaRPr lang="ru-RU" sz="1800" dirty="0"/>
          </a:p>
          <a:p>
            <a:r>
              <a:rPr lang="ru-RU" sz="1800" dirty="0"/>
              <a:t>ошибка в обращении с выпадающими величинами (</a:t>
            </a:r>
            <a:r>
              <a:rPr lang="ru-RU" sz="1800" dirty="0" err="1"/>
              <a:t>bias</a:t>
            </a:r>
            <a:r>
              <a:rPr lang="ru-RU" sz="1800" dirty="0"/>
              <a:t> </a:t>
            </a:r>
            <a:r>
              <a:rPr lang="ru-RU" sz="1800" dirty="0" err="1"/>
              <a:t>in</a:t>
            </a:r>
            <a:r>
              <a:rPr lang="ru-RU" sz="1800" dirty="0"/>
              <a:t> </a:t>
            </a:r>
            <a:r>
              <a:rPr lang="ru-RU" sz="1800" dirty="0" err="1"/>
              <a:t>the</a:t>
            </a:r>
            <a:r>
              <a:rPr lang="ru-RU" sz="1800" dirty="0"/>
              <a:t> </a:t>
            </a:r>
            <a:r>
              <a:rPr lang="ru-RU" sz="1800" dirty="0" err="1"/>
              <a:t>handling</a:t>
            </a:r>
            <a:r>
              <a:rPr lang="ru-RU" sz="1800" dirty="0"/>
              <a:t> </a:t>
            </a:r>
            <a:r>
              <a:rPr lang="ru-RU" sz="1800" dirty="0" err="1"/>
              <a:t>outliers</a:t>
            </a:r>
            <a:r>
              <a:rPr lang="ru-RU" sz="1800" dirty="0"/>
              <a:t>)</a:t>
            </a:r>
          </a:p>
          <a:p>
            <a:r>
              <a:rPr lang="ru-RU" sz="1800" dirty="0"/>
              <a:t>ошибка вследствие выхода из исследования (</a:t>
            </a:r>
            <a:r>
              <a:rPr lang="ru-RU" sz="1800" dirty="0" err="1"/>
              <a:t>bias</a:t>
            </a:r>
            <a:r>
              <a:rPr lang="ru-RU" sz="1800" dirty="0"/>
              <a:t> </a:t>
            </a:r>
            <a:r>
              <a:rPr lang="ru-RU" sz="1800" dirty="0" err="1"/>
              <a:t>due</a:t>
            </a:r>
            <a:r>
              <a:rPr lang="ru-RU" sz="1800" dirty="0"/>
              <a:t> </a:t>
            </a:r>
            <a:r>
              <a:rPr lang="ru-RU" sz="1800" dirty="0" err="1"/>
              <a:t>to</a:t>
            </a:r>
            <a:r>
              <a:rPr lang="ru-RU" sz="1800" dirty="0"/>
              <a:t> </a:t>
            </a:r>
            <a:r>
              <a:rPr lang="ru-RU" sz="1800" dirty="0" err="1"/>
              <a:t>withdrawals</a:t>
            </a:r>
            <a:r>
              <a:rPr lang="ru-RU" sz="1800" dirty="0"/>
              <a:t>)</a:t>
            </a:r>
          </a:p>
          <a:p>
            <a:r>
              <a:rPr lang="ru-RU" sz="1800" dirty="0"/>
              <a:t>ошибка выборки (</a:t>
            </a:r>
            <a:r>
              <a:rPr lang="en-US" sz="1800" dirty="0"/>
              <a:t>sampling error)</a:t>
            </a:r>
            <a:endParaRPr lang="ru-RU" sz="1800" dirty="0"/>
          </a:p>
          <a:p>
            <a:r>
              <a:rPr lang="ru-RU" sz="1800" dirty="0"/>
              <a:t>ошибка выборки систематическая (</a:t>
            </a:r>
            <a:r>
              <a:rPr lang="ru-RU" sz="1800" dirty="0" err="1"/>
              <a:t>sampling</a:t>
            </a:r>
            <a:r>
              <a:rPr lang="ru-RU" sz="1800" dirty="0"/>
              <a:t> </a:t>
            </a:r>
            <a:r>
              <a:rPr lang="ru-RU" sz="1800" dirty="0" err="1"/>
              <a:t>bias</a:t>
            </a:r>
            <a:r>
              <a:rPr lang="ru-RU" sz="1800" dirty="0"/>
              <a:t>)</a:t>
            </a:r>
          </a:p>
          <a:p>
            <a:r>
              <a:rPr lang="ru-RU" sz="1800" dirty="0"/>
              <a:t>ошибка выявления (</a:t>
            </a:r>
            <a:r>
              <a:rPr lang="en-US" sz="1800" dirty="0"/>
              <a:t>detection bias)</a:t>
            </a:r>
            <a:endParaRPr lang="ru-RU" sz="1800" dirty="0"/>
          </a:p>
          <a:p>
            <a:r>
              <a:rPr lang="ru-RU" sz="1800" dirty="0"/>
              <a:t>ошибка диагностической проработки (</a:t>
            </a:r>
            <a:r>
              <a:rPr lang="ru-RU" sz="1800" dirty="0" err="1"/>
              <a:t>workup</a:t>
            </a:r>
            <a:r>
              <a:rPr lang="ru-RU" sz="1800" dirty="0"/>
              <a:t> </a:t>
            </a:r>
            <a:r>
              <a:rPr lang="ru-RU" sz="1800" dirty="0" err="1"/>
              <a:t>bias</a:t>
            </a:r>
            <a:r>
              <a:rPr lang="ru-RU" sz="1800" dirty="0"/>
              <a:t>)</a:t>
            </a:r>
          </a:p>
          <a:p>
            <a:r>
              <a:rPr lang="ru-RU" sz="1800" dirty="0"/>
              <a:t>ошибка дизайна (</a:t>
            </a:r>
            <a:r>
              <a:rPr lang="en-US" sz="1800" dirty="0"/>
              <a:t>design bias)</a:t>
            </a:r>
            <a:endParaRPr lang="ru-RU" sz="1800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19764EB0-63FC-405B-82D5-BA92FC7265B8}"/>
              </a:ext>
            </a:extLst>
          </p:cNvPr>
          <p:cNvSpPr txBox="1">
            <a:spLocks/>
          </p:cNvSpPr>
          <p:nvPr/>
        </p:nvSpPr>
        <p:spPr>
          <a:xfrm>
            <a:off x="6086429" y="1406774"/>
            <a:ext cx="5358760" cy="44623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0" indent="-91430" algn="just" defTabSz="914286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25527C"/>
              </a:buClr>
              <a:buSzPct val="100000"/>
              <a:buFont typeface="Arial" panose="020B0604020202020204" pitchFamily="34" charset="0"/>
              <a:buChar char="•"/>
              <a:defRPr lang="ru-RU" sz="225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Geometria" panose="020B0403020204020204" pitchFamily="34" charset="-52"/>
                <a:ea typeface="+mn-ea"/>
                <a:cs typeface="+mn-cs"/>
              </a:defRPr>
            </a:lvl1pPr>
            <a:lvl2pPr marL="384001" indent="-182858" algn="just" defTabSz="91428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Geometria"/>
                <a:ea typeface="+mn-ea"/>
                <a:cs typeface="+mn-cs"/>
              </a:defRPr>
            </a:lvl2pPr>
            <a:lvl3pPr marL="566858" indent="-182858" algn="just" defTabSz="91428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Geometria"/>
                <a:ea typeface="+mn-ea"/>
                <a:cs typeface="+mn-cs"/>
              </a:defRPr>
            </a:lvl3pPr>
            <a:lvl4pPr marL="749715" indent="-182858" algn="just" defTabSz="91428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Geometria"/>
                <a:ea typeface="+mn-ea"/>
                <a:cs typeface="+mn-cs"/>
              </a:defRPr>
            </a:lvl4pPr>
            <a:lvl5pPr marL="932571" indent="-182858" algn="just" defTabSz="91428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Geometria"/>
                <a:ea typeface="+mn-ea"/>
                <a:cs typeface="+mn-cs"/>
              </a:defRPr>
            </a:lvl5pPr>
            <a:lvl6pPr marL="1099863" indent="-228573" algn="l" defTabSz="91428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0" indent="-228573" algn="l" defTabSz="91428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13" indent="-228573" algn="l" defTabSz="91428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790" indent="-228573" algn="l" defTabSz="91428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solidFill>
                  <a:schemeClr val="tx1"/>
                </a:solidFill>
                <a:latin typeface="+mn-lt"/>
              </a:rPr>
              <a:t>ошибка игрока (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gambler's fallacy)</a:t>
            </a:r>
            <a:endParaRPr lang="ru-RU" sz="1800" dirty="0">
              <a:solidFill>
                <a:schemeClr val="tx1"/>
              </a:solidFill>
              <a:latin typeface="+mn-lt"/>
            </a:endParaRPr>
          </a:p>
          <a:p>
            <a:r>
              <a:rPr lang="ru-RU" sz="1800" dirty="0">
                <a:solidFill>
                  <a:schemeClr val="tx1"/>
                </a:solidFill>
                <a:latin typeface="+mn-lt"/>
              </a:rPr>
              <a:t>ошибка инструментального измерения (</a:t>
            </a:r>
            <a:r>
              <a:rPr lang="ru-RU" sz="1800" dirty="0" err="1">
                <a:solidFill>
                  <a:schemeClr val="tx1"/>
                </a:solidFill>
                <a:latin typeface="+mn-lt"/>
              </a:rPr>
              <a:t>bias</a:t>
            </a:r>
            <a:r>
              <a:rPr lang="ru-RU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+mn-lt"/>
              </a:rPr>
              <a:t>due</a:t>
            </a:r>
            <a:r>
              <a:rPr lang="ru-RU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+mn-lt"/>
              </a:rPr>
              <a:t>to</a:t>
            </a:r>
            <a:r>
              <a:rPr lang="ru-RU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+mn-lt"/>
              </a:rPr>
              <a:t>instrumental</a:t>
            </a:r>
            <a:r>
              <a:rPr lang="ru-RU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+mn-lt"/>
              </a:rPr>
              <a:t>error</a:t>
            </a:r>
            <a:r>
              <a:rPr lang="ru-RU" sz="1800" dirty="0">
                <a:solidFill>
                  <a:schemeClr val="tx1"/>
                </a:solidFill>
                <a:latin typeface="+mn-lt"/>
              </a:rPr>
              <a:t>)</a:t>
            </a:r>
          </a:p>
          <a:p>
            <a:r>
              <a:rPr lang="ru-RU" sz="1800" dirty="0">
                <a:solidFill>
                  <a:schemeClr val="tx1"/>
                </a:solidFill>
                <a:latin typeface="+mn-lt"/>
              </a:rPr>
              <a:t>ошибка интервьюера (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interviewer bias)</a:t>
            </a:r>
            <a:endParaRPr lang="ru-RU" sz="1800" dirty="0">
              <a:solidFill>
                <a:schemeClr val="tx1"/>
              </a:solidFill>
              <a:latin typeface="+mn-lt"/>
            </a:endParaRPr>
          </a:p>
          <a:p>
            <a:r>
              <a:rPr lang="ru-RU" sz="1800" dirty="0">
                <a:solidFill>
                  <a:schemeClr val="tx1"/>
                </a:solidFill>
                <a:latin typeface="+mn-lt"/>
              </a:rPr>
              <a:t>ошибка интерпретации (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bias of interpretation)</a:t>
            </a:r>
            <a:endParaRPr lang="ru-RU" sz="1800" dirty="0">
              <a:solidFill>
                <a:schemeClr val="tx1"/>
              </a:solidFill>
              <a:latin typeface="+mn-lt"/>
            </a:endParaRPr>
          </a:p>
          <a:p>
            <a:r>
              <a:rPr lang="ru-RU" sz="1800" dirty="0">
                <a:solidFill>
                  <a:schemeClr val="tx1"/>
                </a:solidFill>
                <a:latin typeface="+mn-lt"/>
              </a:rPr>
              <a:t>ошибка информации (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information bias, </a:t>
            </a:r>
            <a:r>
              <a:rPr lang="ru-RU" sz="1800" dirty="0" err="1">
                <a:solidFill>
                  <a:schemeClr val="tx1"/>
                </a:solidFill>
                <a:latin typeface="+mn-lt"/>
              </a:rPr>
              <a:t>син</a:t>
            </a:r>
            <a:r>
              <a:rPr lang="ru-RU" sz="1800" dirty="0">
                <a:solidFill>
                  <a:schemeClr val="tx1"/>
                </a:solidFill>
                <a:latin typeface="+mn-lt"/>
              </a:rPr>
              <a:t>. 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observational bias — </a:t>
            </a:r>
            <a:r>
              <a:rPr lang="ru-RU" sz="1800" dirty="0">
                <a:solidFill>
                  <a:schemeClr val="tx1"/>
                </a:solidFill>
                <a:latin typeface="+mn-lt"/>
              </a:rPr>
              <a:t>ошибка наблюдения)</a:t>
            </a:r>
          </a:p>
          <a:p>
            <a:r>
              <a:rPr lang="ru-RU" sz="1800" dirty="0">
                <a:solidFill>
                  <a:schemeClr val="tx1"/>
                </a:solidFill>
                <a:latin typeface="+mn-lt"/>
              </a:rPr>
              <a:t>ошибка </a:t>
            </a:r>
            <a:r>
              <a:rPr lang="ru-RU" sz="1800" dirty="0" err="1">
                <a:solidFill>
                  <a:schemeClr val="tx1"/>
                </a:solidFill>
                <a:latin typeface="+mn-lt"/>
              </a:rPr>
              <a:t>конфаундинга</a:t>
            </a:r>
            <a:r>
              <a:rPr lang="ru-RU" sz="1800" dirty="0">
                <a:solidFill>
                  <a:schemeClr val="tx1"/>
                </a:solidFill>
                <a:latin typeface="+mn-lt"/>
              </a:rPr>
              <a:t> (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confounding bias) </a:t>
            </a:r>
            <a:endParaRPr lang="ru-RU" sz="1800" dirty="0">
              <a:solidFill>
                <a:schemeClr val="tx1"/>
              </a:solidFill>
              <a:latin typeface="+mn-lt"/>
            </a:endParaRPr>
          </a:p>
          <a:p>
            <a:r>
              <a:rPr lang="ru-RU" sz="1800" dirty="0">
                <a:solidFill>
                  <a:schemeClr val="tx1"/>
                </a:solidFill>
                <a:latin typeface="+mn-lt"/>
              </a:rPr>
              <a:t>ошибка наблюдателя (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observer variation error) </a:t>
            </a:r>
            <a:endParaRPr lang="ru-RU" sz="1800" dirty="0">
              <a:solidFill>
                <a:schemeClr val="tx1"/>
              </a:solidFill>
              <a:latin typeface="+mn-lt"/>
            </a:endParaRPr>
          </a:p>
          <a:p>
            <a:r>
              <a:rPr lang="ru-RU" sz="1800" dirty="0">
                <a:solidFill>
                  <a:schemeClr val="tx1"/>
                </a:solidFill>
                <a:latin typeface="+mn-lt"/>
              </a:rPr>
              <a:t>ошибка наблюдателя систематическая (</a:t>
            </a:r>
            <a:r>
              <a:rPr lang="ru-RU" sz="1800" dirty="0" err="1">
                <a:solidFill>
                  <a:schemeClr val="tx1"/>
                </a:solidFill>
                <a:latin typeface="+mn-lt"/>
              </a:rPr>
              <a:t>observer</a:t>
            </a:r>
            <a:r>
              <a:rPr lang="ru-RU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+mn-lt"/>
              </a:rPr>
              <a:t>bias</a:t>
            </a:r>
            <a:r>
              <a:rPr lang="ru-RU" sz="1800" dirty="0">
                <a:solidFill>
                  <a:schemeClr val="tx1"/>
                </a:solidFill>
                <a:latin typeface="+mn-lt"/>
              </a:rPr>
              <a:t>)</a:t>
            </a:r>
          </a:p>
          <a:p>
            <a:r>
              <a:rPr lang="ru-RU" sz="1800" dirty="0">
                <a:solidFill>
                  <a:schemeClr val="tx1"/>
                </a:solidFill>
                <a:latin typeface="+mn-lt"/>
              </a:rPr>
              <a:t>ошибка обобщения (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aggregative fallacy)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7A23C-BD5A-41E0-956A-149B07DA079A}"/>
              </a:ext>
            </a:extLst>
          </p:cNvPr>
          <p:cNvSpPr txBox="1"/>
          <p:nvPr/>
        </p:nvSpPr>
        <p:spPr>
          <a:xfrm>
            <a:off x="1271464" y="5949280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/>
              <a:t>Джона М. Ласт, Эпидемиологический словарь, 2009</a:t>
            </a:r>
          </a:p>
        </p:txBody>
      </p:sp>
    </p:spTree>
    <p:extLst>
      <p:ext uri="{BB962C8B-B14F-4D97-AF65-F5344CB8AC3E}">
        <p14:creationId xmlns:p14="http://schemas.microsoft.com/office/powerpoint/2010/main" val="24819752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ED0E5D-E774-71AC-175B-66EB627F1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Литература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97F8B9F-D1E2-5F50-061E-521F0BA930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9572" y="1524131"/>
            <a:ext cx="10865512" cy="475514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Философия науки : учеб. пособие для магистров / С. А. Лебедев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Джона М. Ласт, Эпидемиологический словарь, 2009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Narkevich</a:t>
            </a:r>
            <a:r>
              <a:rPr lang="en-US" sz="1400" dirty="0"/>
              <a:t> A.N., Vinogradov K.A. Medical study design. </a:t>
            </a:r>
            <a:r>
              <a:rPr lang="en-US" sz="1400" dirty="0" err="1"/>
              <a:t>Social'nye</a:t>
            </a:r>
            <a:r>
              <a:rPr lang="en-US" sz="1400" dirty="0"/>
              <a:t> </a:t>
            </a:r>
            <a:r>
              <a:rPr lang="en-US" sz="1400" dirty="0" err="1"/>
              <a:t>aspekty</a:t>
            </a:r>
            <a:r>
              <a:rPr lang="en-US" sz="1400" dirty="0"/>
              <a:t> </a:t>
            </a:r>
            <a:r>
              <a:rPr lang="en-US" sz="1400" dirty="0" err="1"/>
              <a:t>zdorov'a</a:t>
            </a:r>
            <a:r>
              <a:rPr lang="en-US" sz="1400" dirty="0"/>
              <a:t> </a:t>
            </a:r>
            <a:r>
              <a:rPr lang="en-US" sz="1400" dirty="0" err="1"/>
              <a:t>naselenia</a:t>
            </a:r>
            <a:r>
              <a:rPr lang="en-US" sz="1400" dirty="0"/>
              <a:t> / Social aspects of population health 2019; 65(5):13.DOI: 10.21045/2071-5021-2019-65-5-13</a:t>
            </a:r>
            <a:endParaRPr lang="ru-R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Стеклова И. В. Взаимосвязь и обособленность типов знаний в науке и философии // Социально-гуманитар­ные знания. 2003.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Фадеева Л. Н., Лебедев А. В., Теория вероятностей и математическая статистика: учебное пособие. - 2-е изд., </a:t>
            </a:r>
            <a:r>
              <a:rPr lang="ru-RU" sz="1400" dirty="0" err="1"/>
              <a:t>перераб</a:t>
            </a:r>
            <a:r>
              <a:rPr lang="ru-RU" sz="1400" dirty="0"/>
              <a:t>. и доп. - М.: Эксмо, 2010. - 496 с.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Ю. Григорьев: Методы оптимального планирования эксперимента. Линейные модели. Учебное пособие. 2015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Подробнее: </a:t>
            </a:r>
            <a:r>
              <a:rPr lang="ru-RU" sz="1400" dirty="0" err="1"/>
              <a:t>https</a:t>
            </a:r>
            <a:r>
              <a:rPr lang="ru-RU" sz="1400" dirty="0"/>
              <a:t>://</a:t>
            </a:r>
            <a:r>
              <a:rPr lang="ru-RU" sz="1400" dirty="0" err="1"/>
              <a:t>www.labirint.ru</a:t>
            </a:r>
            <a:r>
              <a:rPr lang="ru-RU" sz="1400" dirty="0"/>
              <a:t>/</a:t>
            </a:r>
            <a:r>
              <a:rPr lang="ru-RU" sz="1400" dirty="0" err="1"/>
              <a:t>books</a:t>
            </a:r>
            <a:r>
              <a:rPr lang="ru-RU" sz="1400" dirty="0"/>
              <a:t>/495951/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err="1"/>
              <a:t>Сидняев</a:t>
            </a:r>
            <a:r>
              <a:rPr lang="ru-RU" sz="1400" dirty="0"/>
              <a:t> Н. И., Теория планирования эксперимента и анализ статистических данных, </a:t>
            </a:r>
            <a:r>
              <a:rPr lang="en-US" sz="1400" dirty="0"/>
              <a:t>ISBN 978-5-534-05070-7 </a:t>
            </a:r>
            <a:endParaRPr lang="ru-R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err="1"/>
              <a:t>Кохендерфер</a:t>
            </a:r>
            <a:r>
              <a:rPr lang="ru-RU" sz="1400" dirty="0"/>
              <a:t>, Уилер, Алгоритмы оптимизации, 2020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A. C. Atkinson and A. N. </a:t>
            </a:r>
            <a:r>
              <a:rPr lang="en-US" sz="1400" dirty="0" err="1"/>
              <a:t>Donev</a:t>
            </a:r>
            <a:r>
              <a:rPr lang="en-US" sz="1400" dirty="0"/>
              <a:t>, Optimum Experimental Designs, Oxford University Press, 1992.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S. D. </a:t>
            </a:r>
            <a:r>
              <a:rPr lang="en-US" sz="1400" dirty="0" err="1"/>
              <a:t>Silvey</a:t>
            </a:r>
            <a:r>
              <a:rPr lang="en-US" sz="1400" dirty="0"/>
              <a:t>, Optimal Design, Chapman and Hall, 1980. (Just </a:t>
            </a:r>
            <a:r>
              <a:rPr lang="en-US" dirty="0"/>
              <a:t>86 pages but unfortunately out of print.)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F. </a:t>
            </a:r>
            <a:r>
              <a:rPr lang="en-US" dirty="0" err="1"/>
              <a:t>Pukelsheim</a:t>
            </a:r>
            <a:r>
              <a:rPr lang="en-US" dirty="0"/>
              <a:t>, Optimal Design </a:t>
            </a:r>
            <a:r>
              <a:rPr lang="en-US" dirty="0" err="1"/>
              <a:t>ofExperiments</a:t>
            </a:r>
            <a:r>
              <a:rPr lang="en-US" dirty="0"/>
              <a:t> , Chapman and Hall, 1995.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Финни Д. Введение в теорию планирования экспериментов 1970</a:t>
            </a:r>
            <a:endParaRPr lang="ru-RU" sz="1400" i="1" dirty="0">
              <a:solidFill>
                <a:schemeClr val="tx1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772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Эмприческое</a:t>
            </a:r>
            <a:r>
              <a:rPr lang="ru-RU" dirty="0"/>
              <a:t> знание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1"/>
          </p:nvPr>
        </p:nvSpPr>
        <p:spPr>
          <a:xfrm>
            <a:off x="749808" y="1848678"/>
            <a:ext cx="10024209" cy="3785652"/>
          </a:xfrm>
        </p:spPr>
        <p:txBody>
          <a:bodyPr/>
          <a:lstStyle/>
          <a:p>
            <a:pPr algn="just"/>
            <a:r>
              <a:rPr lang="ru-RU" sz="2400" b="1" dirty="0"/>
              <a:t>Эмпирическое</a:t>
            </a:r>
            <a:r>
              <a:rPr lang="ru-RU" sz="2400" dirty="0"/>
              <a:t> знание накапливается в результате непосредственного контакта с реальностью в наблюдении или эксперименте. Наука опирается на твердо установленные факты, полученные эмпирическим, то есть опытным, путем. На эмпирическом уровне происходит накопление фактов, их первичная систематизация и классификация. Эмпирическое знание делает возможным формулирование эмпирических правил, закономерностей и законов, которые статистически выводятся из наблюдаемых явлений.</a:t>
            </a:r>
          </a:p>
        </p:txBody>
      </p:sp>
    </p:spTree>
    <p:extLst>
      <p:ext uri="{BB962C8B-B14F-4D97-AF65-F5344CB8AC3E}">
        <p14:creationId xmlns:p14="http://schemas.microsoft.com/office/powerpoint/2010/main" val="3523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методы эмпирического познания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1"/>
          </p:nvPr>
        </p:nvSpPr>
        <p:spPr>
          <a:xfrm>
            <a:off x="694944" y="1792224"/>
            <a:ext cx="10716768" cy="4385816"/>
          </a:xfrm>
        </p:spPr>
        <p:txBody>
          <a:bodyPr/>
          <a:lstStyle/>
          <a:p>
            <a:r>
              <a:rPr lang="ru-RU" sz="2000" b="1" dirty="0"/>
              <a:t>Наблюдение</a:t>
            </a:r>
            <a:r>
              <a:rPr lang="ru-RU" sz="2000" dirty="0"/>
              <a:t> - целенаправленное восприятие явлений объективной действительности без внесения изменений в реальность, что исследуется;</a:t>
            </a:r>
          </a:p>
          <a:p>
            <a:r>
              <a:rPr lang="ru-RU" sz="2000" b="1" dirty="0"/>
              <a:t>Эксперимент</a:t>
            </a:r>
            <a:r>
              <a:rPr lang="ru-RU" sz="2000" dirty="0"/>
              <a:t> - наблюдение за объектами и явлениями в контролируемых или искусственно созданных условиях с целью выявления их существенных характеристик;</a:t>
            </a:r>
          </a:p>
          <a:p>
            <a:r>
              <a:rPr lang="ru-RU" sz="2000" b="1" dirty="0"/>
              <a:t>Измерение</a:t>
            </a:r>
            <a:r>
              <a:rPr lang="ru-RU" sz="2000" dirty="0"/>
              <a:t> - выявление количественных характеристик изучаемой реальности. В результате измерения происходит сравнение объектов по определенным свойствам;</a:t>
            </a:r>
          </a:p>
          <a:p>
            <a:r>
              <a:rPr lang="ru-RU" sz="2000" b="1" dirty="0"/>
              <a:t>Сравнение</a:t>
            </a:r>
            <a:r>
              <a:rPr lang="ru-RU" sz="2000" dirty="0"/>
              <a:t> - одновременное выявление соотношения и оценка общих для двух или более объектов свойств или признаков;</a:t>
            </a:r>
          </a:p>
          <a:p>
            <a:r>
              <a:rPr lang="ru-RU" sz="2000" b="1" dirty="0"/>
              <a:t>Описание</a:t>
            </a:r>
            <a:r>
              <a:rPr lang="ru-RU" sz="2000" dirty="0"/>
              <a:t> - фиксация средствами естественного или искусственного языка сведений об объектах и явлениях.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2309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B4C326-65FB-55AB-618D-68B705FA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Теория планирования эксперимента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B6B26CC-6C87-DD9E-091B-B3AB277D2D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0225" y="1742768"/>
            <a:ext cx="10649202" cy="4847481"/>
          </a:xfrm>
        </p:spPr>
        <p:txBody>
          <a:bodyPr/>
          <a:lstStyle/>
          <a:p>
            <a:pPr algn="just"/>
            <a:r>
              <a:rPr lang="ru-RU" sz="1800" dirty="0"/>
              <a:t>Теория планирования эксперимента началась с работ знаменитого английского ученого Р. Фишера в 30-х годах XX столетия, использовавшего ее для решения агробиологических задач. В дальнейшем это направление было развито в пятидесятых годах в США Дж. Боксом и его сотрудниками. </a:t>
            </a:r>
          </a:p>
          <a:p>
            <a:pPr algn="just"/>
            <a:endParaRPr lang="ru-RU" sz="1800" dirty="0"/>
          </a:p>
          <a:p>
            <a:pPr algn="just"/>
            <a:r>
              <a:rPr lang="ru-RU" sz="1800" dirty="0"/>
              <a:t>Под математической теорией планирования эксперимента понимается наука о способах составления экономичных экспериментальных планов, которые позволяют извлекать наибольшее количество информации об объекте исследования, о способах проведения эксперимента, о способах обработки экспериментальных данных и их использования для оптимизации производственных процессов, а также инженерных расчетов.</a:t>
            </a:r>
          </a:p>
          <a:p>
            <a:pPr algn="just"/>
            <a:endParaRPr lang="ru-RU" sz="1800" dirty="0"/>
          </a:p>
          <a:p>
            <a:pPr algn="just"/>
            <a:r>
              <a:rPr lang="ru-RU" sz="1800" dirty="0"/>
              <a:t>То есть: планирование эксперимента или выбор дизайна исследования выполняется на научном базисе, должно быть обосновано (по возможности как можно менее субъективно)!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0000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Эксперимент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8578A2A4-4335-4648-B413-0F2B53E3A331}"/>
              </a:ext>
            </a:extLst>
          </p:cNvPr>
          <p:cNvSpPr txBox="1">
            <a:spLocks/>
          </p:cNvSpPr>
          <p:nvPr/>
        </p:nvSpPr>
        <p:spPr>
          <a:xfrm>
            <a:off x="804672" y="2021969"/>
            <a:ext cx="10222992" cy="3655315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ru-RU" dirty="0"/>
              <a:t>В теории планирования эксперимента различают по способу проведения:</a:t>
            </a:r>
          </a:p>
          <a:p>
            <a:pPr algn="just"/>
            <a:r>
              <a:rPr lang="ru-RU" b="1" dirty="0"/>
              <a:t>Пассивный эксперимент </a:t>
            </a:r>
            <a:r>
              <a:rPr lang="ru-RU" dirty="0"/>
              <a:t>- основан на регистрации входных и выходных параметров, характеризующих объект исследования, без вмешательства в эксперимент в процессе его проведения. Обработка экспериментальных данных осуществляется только после окончания эксперимента;</a:t>
            </a:r>
          </a:p>
          <a:p>
            <a:pPr algn="just"/>
            <a:r>
              <a:rPr lang="ru-RU" b="1" dirty="0"/>
              <a:t>Активный эксперимент </a:t>
            </a:r>
            <a:r>
              <a:rPr lang="ru-RU" dirty="0"/>
              <a:t>- при использовании методов активного эксперимента математическое описание строится в виде совокупности статических и динамических выходных характеристик объекта, которые регистрируются при подаче на его входы специальных возмущающих воздействий по заранее спланированной программе.</a:t>
            </a:r>
          </a:p>
        </p:txBody>
      </p:sp>
    </p:spTree>
    <p:extLst>
      <p:ext uri="{BB962C8B-B14F-4D97-AF65-F5344CB8AC3E}">
        <p14:creationId xmlns:p14="http://schemas.microsoft.com/office/powerpoint/2010/main" val="1188141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FBB1E7-F49B-BB28-9597-CA374C401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Планирование эксперимента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4C42A9-4945-B80F-C20C-7B84561142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9572" y="1769937"/>
            <a:ext cx="10432893" cy="4424386"/>
          </a:xfrm>
        </p:spPr>
        <p:txBody>
          <a:bodyPr/>
          <a:lstStyle/>
          <a:p>
            <a:pPr algn="just"/>
            <a:r>
              <a:rPr lang="ru-RU" sz="2400" b="1" dirty="0"/>
              <a:t>Планирование эксперимента </a:t>
            </a:r>
            <a:r>
              <a:rPr lang="ru-RU" sz="2400" dirty="0"/>
              <a:t>(в широком смысле) – действия направленные на выбор числа опытов и условий их проведения, необходимых для решения поставленной задачи с требуемой точностью. В ходе планирования выделяют возможные влияющие переменные (факторы) и выходные переменные (отклики, целевые величины), время и способы их регистрации. Формируют статистические задачи, разрабатывают методику анализа результатов. Составляют и отлаживают алгоритмы и программы, требуемые для обработки экспериментальных данных.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555730"/>
      </p:ext>
    </p:extLst>
  </p:cSld>
  <p:clrMapOvr>
    <a:masterClrMapping/>
  </p:clrMapOvr>
</p:sld>
</file>

<file path=ppt/theme/theme1.xml><?xml version="1.0" encoding="utf-8"?>
<a:theme xmlns:a="http://schemas.openxmlformats.org/drawingml/2006/main" name="Шаблон МИФИ">
  <a:themeElements>
    <a:clrScheme name="Другая 7">
      <a:dk1>
        <a:srgbClr val="171616"/>
      </a:dk1>
      <a:lt1>
        <a:srgbClr val="FFFFFF"/>
      </a:lt1>
      <a:dk2>
        <a:srgbClr val="0055BB"/>
      </a:dk2>
      <a:lt2>
        <a:srgbClr val="E2E2E2"/>
      </a:lt2>
      <a:accent1>
        <a:srgbClr val="0055BB"/>
      </a:accent1>
      <a:accent2>
        <a:srgbClr val="00BBEE"/>
      </a:accent2>
      <a:accent3>
        <a:srgbClr val="FF5000"/>
      </a:accent3>
      <a:accent4>
        <a:srgbClr val="00B050"/>
      </a:accent4>
      <a:accent5>
        <a:srgbClr val="00FFCC"/>
      </a:accent5>
      <a:accent6>
        <a:srgbClr val="FF66CC"/>
      </a:accent6>
      <a:hlink>
        <a:srgbClr val="00BBEE"/>
      </a:hlink>
      <a:folHlink>
        <a:srgbClr val="FFAE89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800" b="1" dirty="0" smtClean="0">
            <a:solidFill>
              <a:schemeClr val="bg1"/>
            </a:solidFill>
            <a:latin typeface="Montserrat" panose="00000500000000000000" pitchFamily="2" charset="-5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1471</TotalTime>
  <Words>3362</Words>
  <Application>Microsoft Office PowerPoint</Application>
  <PresentationFormat>Широкоэкранный</PresentationFormat>
  <Paragraphs>279</Paragraphs>
  <Slides>43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43</vt:i4>
      </vt:variant>
    </vt:vector>
  </HeadingPairs>
  <TitlesOfParts>
    <vt:vector size="49" baseType="lpstr">
      <vt:lpstr>Geometria</vt:lpstr>
      <vt:lpstr>Montserrat</vt:lpstr>
      <vt:lpstr>Calibri</vt:lpstr>
      <vt:lpstr>Arial</vt:lpstr>
      <vt:lpstr>Cambria Math</vt:lpstr>
      <vt:lpstr>Шаблон МИФИ</vt:lpstr>
      <vt:lpstr>Презентация PowerPoint</vt:lpstr>
      <vt:lpstr>Статистический анализ и планирование эксперимента</vt:lpstr>
      <vt:lpstr>Научное знание</vt:lpstr>
      <vt:lpstr>Виды научного знания</vt:lpstr>
      <vt:lpstr>Эмприческое знание</vt:lpstr>
      <vt:lpstr>Основные методы эмпирического познания</vt:lpstr>
      <vt:lpstr>Теория планирования эксперимента</vt:lpstr>
      <vt:lpstr>Эксперимент</vt:lpstr>
      <vt:lpstr>Планирование эксперимента</vt:lpstr>
      <vt:lpstr>Объект и предмет эксперимента</vt:lpstr>
      <vt:lpstr>Субъект / участник</vt:lpstr>
      <vt:lpstr>Классификация биомедицинских исследований</vt:lpstr>
      <vt:lpstr>Повторение: План эксперимента</vt:lpstr>
      <vt:lpstr>Основные этапы выполнения эксперимента</vt:lpstr>
      <vt:lpstr>Сбор априорных данных</vt:lpstr>
      <vt:lpstr>Постановка задачи исследования</vt:lpstr>
      <vt:lpstr>Собственно планирование</vt:lpstr>
      <vt:lpstr>Выполнение измерений (регистрация данных)</vt:lpstr>
      <vt:lpstr>Обработка(анализ)</vt:lpstr>
      <vt:lpstr>Интерпретация и представление</vt:lpstr>
      <vt:lpstr>План эксперимента (в широком смысле) должен включать</vt:lpstr>
      <vt:lpstr>Схема модели эксперимента</vt:lpstr>
      <vt:lpstr>Модель эксперимента включает</vt:lpstr>
      <vt:lpstr>Требования к факторам</vt:lpstr>
      <vt:lpstr>Требования к совокупности факторов</vt:lpstr>
      <vt:lpstr>Задание и кодирование факторов</vt:lpstr>
      <vt:lpstr>Уровни фактора и интервалы варьирования</vt:lpstr>
      <vt:lpstr>Типы кодирования</vt:lpstr>
      <vt:lpstr>Некоторые способы кодирования категориальных факторов</vt:lpstr>
      <vt:lpstr>Выходные параметры</vt:lpstr>
      <vt:lpstr>Выходные характеристики</vt:lpstr>
      <vt:lpstr>Характеристики измеряемых параметров</vt:lpstr>
      <vt:lpstr>Ошибки</vt:lpstr>
      <vt:lpstr>Основные причины</vt:lpstr>
      <vt:lpstr>Минимизация ошибок</vt:lpstr>
      <vt:lpstr>Генеральная совокупность и исследуемая популяция</vt:lpstr>
      <vt:lpstr>Выборочный метод</vt:lpstr>
      <vt:lpstr>Выборки</vt:lpstr>
      <vt:lpstr>Техники выборки</vt:lpstr>
      <vt:lpstr>Рандомизация</vt:lpstr>
      <vt:lpstr>Д.З. Подготовить план эксперимента </vt:lpstr>
      <vt:lpstr>Д.З. изучить указанные типы ошибок</vt:lpstr>
      <vt:lpstr>Литература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Влад Замахаев</dc:creator>
  <cp:lastModifiedBy>Арнаутов Владимир Сергеевич</cp:lastModifiedBy>
  <cp:revision>58</cp:revision>
  <dcterms:created xsi:type="dcterms:W3CDTF">2020-05-28T16:18:16Z</dcterms:created>
  <dcterms:modified xsi:type="dcterms:W3CDTF">2023-11-02T12:00:54Z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